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3" r:id="rId7"/>
    <p:sldId id="260" r:id="rId8"/>
    <p:sldId id="261" r:id="rId9"/>
    <p:sldId id="262" r:id="rId10"/>
    <p:sldId id="264" r:id="rId11"/>
    <p:sldId id="268" r:id="rId12"/>
    <p:sldId id="269" r:id="rId1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81" d="100"/>
          <a:sy n="81" d="100"/>
        </p:scale>
        <p:origin x="6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E4EF-D6FF-444F-BFBB-C183D79D9097}" type="datetimeFigureOut">
              <a:rPr lang="pl-PL" smtClean="0"/>
              <a:t>13.06.2017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0ED8D-3ABE-440F-AB60-7496CBF0EB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158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E4EF-D6FF-444F-BFBB-C183D79D9097}" type="datetimeFigureOut">
              <a:rPr lang="pl-PL" smtClean="0"/>
              <a:t>13.06.2017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0ED8D-3ABE-440F-AB60-7496CBF0EB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2017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E4EF-D6FF-444F-BFBB-C183D79D9097}" type="datetimeFigureOut">
              <a:rPr lang="pl-PL" smtClean="0"/>
              <a:t>13.06.2017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0ED8D-3ABE-440F-AB60-7496CBF0EB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2948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E4EF-D6FF-444F-BFBB-C183D79D9097}" type="datetimeFigureOut">
              <a:rPr lang="pl-PL" smtClean="0"/>
              <a:t>13.06.2017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0ED8D-3ABE-440F-AB60-7496CBF0EB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8099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E4EF-D6FF-444F-BFBB-C183D79D9097}" type="datetimeFigureOut">
              <a:rPr lang="pl-PL" smtClean="0"/>
              <a:t>13.06.2017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0ED8D-3ABE-440F-AB60-7496CBF0EB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7477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E4EF-D6FF-444F-BFBB-C183D79D9097}" type="datetimeFigureOut">
              <a:rPr lang="pl-PL" smtClean="0"/>
              <a:t>13.06.2017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0ED8D-3ABE-440F-AB60-7496CBF0EB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992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E4EF-D6FF-444F-BFBB-C183D79D9097}" type="datetimeFigureOut">
              <a:rPr lang="pl-PL" smtClean="0"/>
              <a:t>13.06.2017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0ED8D-3ABE-440F-AB60-7496CBF0EB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3652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E4EF-D6FF-444F-BFBB-C183D79D9097}" type="datetimeFigureOut">
              <a:rPr lang="pl-PL" smtClean="0"/>
              <a:t>13.06.2017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0ED8D-3ABE-440F-AB60-7496CBF0EB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2952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E4EF-D6FF-444F-BFBB-C183D79D9097}" type="datetimeFigureOut">
              <a:rPr lang="pl-PL" smtClean="0"/>
              <a:t>13.06.2017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0ED8D-3ABE-440F-AB60-7496CBF0EB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2941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E4EF-D6FF-444F-BFBB-C183D79D9097}" type="datetimeFigureOut">
              <a:rPr lang="pl-PL" smtClean="0"/>
              <a:t>13.06.2017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0ED8D-3ABE-440F-AB60-7496CBF0EB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468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E4EF-D6FF-444F-BFBB-C183D79D9097}" type="datetimeFigureOut">
              <a:rPr lang="pl-PL" smtClean="0"/>
              <a:t>13.06.2017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0ED8D-3ABE-440F-AB60-7496CBF0EB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188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DE4EF-D6FF-444F-BFBB-C183D79D9097}" type="datetimeFigureOut">
              <a:rPr lang="pl-PL" smtClean="0"/>
              <a:t>13.06.2017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0ED8D-3ABE-440F-AB60-7496CBF0EB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029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hyperlink" Target="mailto:rafal.kunaszyk@eurokreator.eu" TargetMode="External"/><Relationship Id="rId4" Type="http://schemas.openxmlformats.org/officeDocument/2006/relationships/hyperlink" Target="http://www.konsultacjespoleczne.eurokreator.eu/ankiety/index.php?sid=68639&amp;newtest=Y&amp;lang=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20" y="326216"/>
            <a:ext cx="2855174" cy="619746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137" y="5830578"/>
            <a:ext cx="5860989" cy="556794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6032"/>
            <a:ext cx="5358063" cy="5831968"/>
          </a:xfrm>
          <a:prstGeom prst="rect">
            <a:avLst/>
          </a:prstGeom>
        </p:spPr>
      </p:pic>
      <p:sp>
        <p:nvSpPr>
          <p:cNvPr id="7" name="Tytuł 1"/>
          <p:cNvSpPr txBox="1">
            <a:spLocks/>
          </p:cNvSpPr>
          <p:nvPr/>
        </p:nvSpPr>
        <p:spPr>
          <a:xfrm>
            <a:off x="5497231" y="1712751"/>
            <a:ext cx="6400800" cy="43962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2400" b="1" spc="120" dirty="0">
                <a:solidFill>
                  <a:srgbClr val="0081B4"/>
                </a:solidFill>
                <a:latin typeface="PT Sans"/>
                <a:cs typeface="PT Sans"/>
              </a:rPr>
              <a:t>Projekt  finansowany z Programu Operacyjnego </a:t>
            </a:r>
            <a:r>
              <a:rPr lang="pl-PL" sz="2400" b="1" spc="120" dirty="0" smtClean="0">
                <a:solidFill>
                  <a:srgbClr val="0081B4"/>
                </a:solidFill>
                <a:latin typeface="PT Sans"/>
                <a:cs typeface="PT Sans"/>
              </a:rPr>
              <a:t>Wiedza </a:t>
            </a:r>
            <a:r>
              <a:rPr lang="pl-PL" sz="2400" b="1" spc="120" dirty="0">
                <a:solidFill>
                  <a:srgbClr val="0081B4"/>
                </a:solidFill>
                <a:latin typeface="PT Sans"/>
                <a:cs typeface="PT Sans"/>
              </a:rPr>
              <a:t>Edukacja Rozwój  </a:t>
            </a:r>
          </a:p>
          <a:p>
            <a:pPr algn="l"/>
            <a:r>
              <a:rPr lang="pl-PL" sz="2400" b="1" spc="120" dirty="0">
                <a:solidFill>
                  <a:srgbClr val="0081B4"/>
                </a:solidFill>
                <a:latin typeface="PT Sans"/>
                <a:cs typeface="PT Sans"/>
              </a:rPr>
              <a:t>Oś priorytetowa II -  Efektywne polityki publiczne dla rynku pracy, gospodarki </a:t>
            </a:r>
            <a:endParaRPr lang="pl-PL" sz="2400" b="1" spc="120" dirty="0" smtClean="0">
              <a:solidFill>
                <a:srgbClr val="0081B4"/>
              </a:solidFill>
              <a:latin typeface="PT Sans"/>
              <a:cs typeface="PT Sans"/>
            </a:endParaRPr>
          </a:p>
          <a:p>
            <a:pPr algn="l"/>
            <a:r>
              <a:rPr lang="pl-PL" sz="2400" b="1" spc="120" dirty="0" smtClean="0">
                <a:solidFill>
                  <a:srgbClr val="0081B4"/>
                </a:solidFill>
                <a:latin typeface="PT Sans"/>
                <a:cs typeface="PT Sans"/>
              </a:rPr>
              <a:t>i edukacji Działanie </a:t>
            </a:r>
            <a:r>
              <a:rPr lang="pl-PL" sz="2400" b="1" spc="120" dirty="0">
                <a:solidFill>
                  <a:srgbClr val="0081B4"/>
                </a:solidFill>
                <a:latin typeface="PT Sans"/>
                <a:cs typeface="PT Sans"/>
              </a:rPr>
              <a:t>2.12 Zwiększenie wiedzy o potrzebach </a:t>
            </a:r>
          </a:p>
          <a:p>
            <a:pPr algn="l"/>
            <a:r>
              <a:rPr lang="pl-PL" sz="2400" b="1" spc="120" dirty="0">
                <a:solidFill>
                  <a:srgbClr val="0081B4"/>
                </a:solidFill>
                <a:latin typeface="PT Sans"/>
                <a:cs typeface="PT Sans"/>
              </a:rPr>
              <a:t>kwalifikacyjno-zawodowych</a:t>
            </a:r>
            <a:endParaRPr lang="pl-PL" sz="1200" b="1" spc="120" dirty="0" smtClean="0">
              <a:solidFill>
                <a:srgbClr val="0081B4"/>
              </a:solidFill>
              <a:latin typeface="PT Sans"/>
              <a:cs typeface="PT Sans"/>
            </a:endParaRPr>
          </a:p>
          <a:p>
            <a:pPr algn="l"/>
            <a:endParaRPr lang="pl-PL" sz="1200" b="1" dirty="0" smtClean="0">
              <a:solidFill>
                <a:prstClr val="black"/>
              </a:solidFill>
              <a:latin typeface="PT Sans"/>
              <a:cs typeface="PT Sans"/>
            </a:endParaRPr>
          </a:p>
          <a:p>
            <a:pPr algn="l"/>
            <a:endParaRPr lang="pl-PL" sz="1200" b="1" spc="120" dirty="0">
              <a:solidFill>
                <a:srgbClr val="0081B4"/>
              </a:solidFill>
              <a:latin typeface="PT Sans"/>
              <a:cs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4278918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20" y="326216"/>
            <a:ext cx="2855174" cy="619746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6032"/>
            <a:ext cx="5358063" cy="5831968"/>
          </a:xfrm>
          <a:prstGeom prst="rect">
            <a:avLst/>
          </a:prstGeom>
        </p:spPr>
      </p:pic>
      <p:sp>
        <p:nvSpPr>
          <p:cNvPr id="9" name="Tytuł 1"/>
          <p:cNvSpPr txBox="1">
            <a:spLocks/>
          </p:cNvSpPr>
          <p:nvPr/>
        </p:nvSpPr>
        <p:spPr>
          <a:xfrm>
            <a:off x="6385088" y="1646487"/>
            <a:ext cx="4048892" cy="43962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600" b="1" dirty="0"/>
              <a:t>Rekomendacje zmian dla sektora Przemysłu Mody</a:t>
            </a:r>
          </a:p>
          <a:p>
            <a:pPr algn="l">
              <a:lnSpc>
                <a:spcPct val="80000"/>
              </a:lnSpc>
            </a:pPr>
            <a:endParaRPr lang="pl-PL" sz="1200" b="1" spc="120" dirty="0">
              <a:solidFill>
                <a:srgbClr val="0081B4"/>
              </a:solidFill>
              <a:latin typeface="PT Sans"/>
              <a:cs typeface="PT Sans"/>
            </a:endParaRPr>
          </a:p>
          <a:p>
            <a:pPr algn="l"/>
            <a:endParaRPr lang="pl-PL" sz="1200" b="1" dirty="0">
              <a:solidFill>
                <a:prstClr val="black"/>
              </a:solidFill>
              <a:latin typeface="PT Sans"/>
              <a:cs typeface="PT Sans"/>
            </a:endParaRPr>
          </a:p>
          <a:p>
            <a:pPr algn="l"/>
            <a:endParaRPr lang="pl-PL" sz="1200" b="1" dirty="0" smtClean="0">
              <a:solidFill>
                <a:prstClr val="black"/>
              </a:solidFill>
              <a:latin typeface="PT Sans"/>
              <a:cs typeface="PT Sans"/>
            </a:endParaRPr>
          </a:p>
          <a:p>
            <a:r>
              <a:rPr lang="pl-PL" sz="1600" b="1" dirty="0" smtClean="0">
                <a:solidFill>
                  <a:prstClr val="black"/>
                </a:solidFill>
                <a:latin typeface="PT Sans"/>
                <a:cs typeface="PT Sans"/>
              </a:rPr>
              <a:t>Rafał Kunaszyk</a:t>
            </a:r>
          </a:p>
          <a:p>
            <a:r>
              <a:rPr lang="pl-PL" sz="1600" b="1" dirty="0" smtClean="0">
                <a:solidFill>
                  <a:prstClr val="black"/>
                </a:solidFill>
                <a:latin typeface="PT Sans"/>
                <a:cs typeface="PT Sans"/>
              </a:rPr>
              <a:t>13 czerwca 2017 r.</a:t>
            </a:r>
          </a:p>
          <a:p>
            <a:endParaRPr lang="pl-PL" sz="1600" b="1" spc="120" dirty="0">
              <a:solidFill>
                <a:srgbClr val="0081B4"/>
              </a:solidFill>
              <a:latin typeface="PT Sans"/>
              <a:cs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1230511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20" y="326216"/>
            <a:ext cx="2855174" cy="619746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" y="1305730"/>
            <a:ext cx="5382126" cy="5470255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910" y="890056"/>
            <a:ext cx="4483613" cy="357576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432" y="3160883"/>
            <a:ext cx="4283259" cy="3938088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411" y="-119541"/>
            <a:ext cx="5174308" cy="4745039"/>
          </a:xfrm>
          <a:prstGeom prst="rect">
            <a:avLst/>
          </a:prstGeom>
        </p:spPr>
      </p:pic>
      <p:sp>
        <p:nvSpPr>
          <p:cNvPr id="6" name="Prostokąt 5"/>
          <p:cNvSpPr/>
          <p:nvPr/>
        </p:nvSpPr>
        <p:spPr>
          <a:xfrm>
            <a:off x="7003472" y="4208092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2000" b="1" dirty="0">
                <a:solidFill>
                  <a:schemeClr val="bg1"/>
                </a:solidFill>
              </a:rPr>
              <a:t>W badaniu wzięły udział:</a:t>
            </a:r>
          </a:p>
          <a:p>
            <a:r>
              <a:rPr lang="pl-PL" sz="2000" b="1" dirty="0">
                <a:solidFill>
                  <a:schemeClr val="bg1"/>
                </a:solidFill>
              </a:rPr>
              <a:t>50 %mikroprzedsiębiorstw</a:t>
            </a:r>
          </a:p>
          <a:p>
            <a:r>
              <a:rPr lang="pl-PL" sz="2000" b="1" dirty="0">
                <a:solidFill>
                  <a:schemeClr val="bg1"/>
                </a:solidFill>
              </a:rPr>
              <a:t>30% małych przedsiębiorstw</a:t>
            </a:r>
          </a:p>
          <a:p>
            <a:r>
              <a:rPr lang="pl-PL" sz="2000" b="1" dirty="0">
                <a:solidFill>
                  <a:schemeClr val="bg1"/>
                </a:solidFill>
              </a:rPr>
              <a:t>20 % średnich przedsiębiorstw</a:t>
            </a:r>
          </a:p>
        </p:txBody>
      </p:sp>
      <p:sp>
        <p:nvSpPr>
          <p:cNvPr id="8" name="Prostokąt 7"/>
          <p:cNvSpPr/>
          <p:nvPr/>
        </p:nvSpPr>
        <p:spPr>
          <a:xfrm>
            <a:off x="4646860" y="1305730"/>
            <a:ext cx="42055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Przeprowadzono badanie pracowników/pracodawców z sektora przemysłu mody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526441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20" y="326216"/>
            <a:ext cx="2855174" cy="619746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388" y="80210"/>
            <a:ext cx="8324879" cy="6707535"/>
          </a:xfrm>
          <a:prstGeom prst="rect">
            <a:avLst/>
          </a:prstGeom>
        </p:spPr>
      </p:pic>
      <p:sp>
        <p:nvSpPr>
          <p:cNvPr id="2" name="Prostokąt 1"/>
          <p:cNvSpPr/>
          <p:nvPr/>
        </p:nvSpPr>
        <p:spPr>
          <a:xfrm>
            <a:off x="457520" y="2127040"/>
            <a:ext cx="285517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/>
              <a:t>W przeważającej części firmy reprezentowały przemysł </a:t>
            </a:r>
            <a:r>
              <a:rPr lang="pl-PL" sz="2400" b="1" dirty="0" smtClean="0"/>
              <a:t>tekstylny</a:t>
            </a:r>
          </a:p>
          <a:p>
            <a:r>
              <a:rPr lang="pl-PL" sz="2400" b="1" dirty="0" smtClean="0"/>
              <a:t>i </a:t>
            </a:r>
            <a:r>
              <a:rPr lang="pl-PL" sz="2400" b="1" dirty="0"/>
              <a:t>odzieżowy</a:t>
            </a:r>
          </a:p>
        </p:txBody>
      </p:sp>
    </p:spTree>
    <p:extLst>
      <p:ext uri="{BB962C8B-B14F-4D97-AF65-F5344CB8AC3E}">
        <p14:creationId xmlns:p14="http://schemas.microsoft.com/office/powerpoint/2010/main" val="78241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20" y="326216"/>
            <a:ext cx="2855174" cy="619746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767" y="945961"/>
            <a:ext cx="5183705" cy="1488145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099" y="2828836"/>
            <a:ext cx="4015671" cy="2440078"/>
          </a:xfrm>
          <a:prstGeom prst="rect">
            <a:avLst/>
          </a:prstGeom>
        </p:spPr>
      </p:pic>
      <p:sp>
        <p:nvSpPr>
          <p:cNvPr id="8" name="Prostokąt 7"/>
          <p:cNvSpPr/>
          <p:nvPr/>
        </p:nvSpPr>
        <p:spPr>
          <a:xfrm>
            <a:off x="457520" y="2828836"/>
            <a:ext cx="4871247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600" b="1" dirty="0"/>
              <a:t>60% </a:t>
            </a:r>
            <a:r>
              <a:rPr lang="pl-PL" sz="2400" dirty="0"/>
              <a:t>badanych uznało, że ich przedsiębiorstwo nie stosuje żadnych innowacji</a:t>
            </a:r>
          </a:p>
          <a:p>
            <a:r>
              <a:rPr lang="pl-PL" sz="4000" b="1" dirty="0"/>
              <a:t>40%</a:t>
            </a:r>
            <a:r>
              <a:rPr lang="pl-PL" sz="2400" dirty="0"/>
              <a:t> badanych określiło innowacje w firmie technologiczne w zakresie parku maszynowego, rozwiązań IT</a:t>
            </a:r>
          </a:p>
        </p:txBody>
      </p:sp>
    </p:spTree>
    <p:extLst>
      <p:ext uri="{BB962C8B-B14F-4D97-AF65-F5344CB8AC3E}">
        <p14:creationId xmlns:p14="http://schemas.microsoft.com/office/powerpoint/2010/main" val="1185706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20" y="326216"/>
            <a:ext cx="2855174" cy="619746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841" y="2511380"/>
            <a:ext cx="4215120" cy="2810080"/>
          </a:xfrm>
          <a:prstGeom prst="rect">
            <a:avLst/>
          </a:prstGeom>
        </p:spPr>
      </p:pic>
      <p:sp>
        <p:nvSpPr>
          <p:cNvPr id="2" name="Prostokąt 1"/>
          <p:cNvSpPr/>
          <p:nvPr/>
        </p:nvSpPr>
        <p:spPr>
          <a:xfrm>
            <a:off x="457520" y="1751528"/>
            <a:ext cx="4642514" cy="4351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Problemy w branży najczęściej wskazywane przez respondentów:</a:t>
            </a:r>
            <a:endParaRPr lang="pl-PL" sz="24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Brak wykwalifikowanej kadry (90% respondentów), </a:t>
            </a:r>
            <a:endParaRPr lang="pl-PL" sz="24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24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brak </a:t>
            </a:r>
            <a:r>
              <a:rPr lang="pl-PL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młodej kadry, deficyt w zawodach: </a:t>
            </a:r>
            <a:r>
              <a:rPr lang="pl-PL" sz="2400" dirty="0">
                <a:ea typeface="Calibri" panose="020F0502020204030204" pitchFamily="34" charset="0"/>
                <a:cs typeface="Times New Roman" panose="02020603050405020304" pitchFamily="18" charset="0"/>
              </a:rPr>
              <a:t>technolog produkcji odzieży, szwaczki, prasowaczki, </a:t>
            </a:r>
            <a:r>
              <a:rPr lang="pl-PL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kadrowe</a:t>
            </a:r>
            <a:endParaRPr lang="pl-PL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2400" dirty="0">
                <a:ea typeface="Calibri" panose="020F0502020204030204" pitchFamily="34" charset="0"/>
                <a:cs typeface="Times New Roman" panose="02020603050405020304" pitchFamily="18" charset="0"/>
              </a:rPr>
              <a:t>Sezonowość w branży oraz brak płynności finansowej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072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20" y="326216"/>
            <a:ext cx="2855174" cy="619746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092" y="0"/>
            <a:ext cx="7310907" cy="6707535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315853" y="1908050"/>
            <a:ext cx="4153117" cy="3919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Ponad </a:t>
            </a:r>
            <a:r>
              <a:rPr lang="pl-PL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85% 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badanych uważa</a:t>
            </a:r>
            <a:r>
              <a:rPr lang="pl-P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że 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firma stosuje indywidualne podejście do klienta w </a:t>
            </a:r>
            <a:r>
              <a:rPr lang="pl-P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zakresie:</a:t>
            </a:r>
            <a:endParaRPr lang="pl-PL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pl-P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ealizacji 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indywidualnych, dedykowanych zamówień oraz  </a:t>
            </a:r>
            <a:endParaRPr lang="pl-PL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indywidualnej 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komunikacji z klientem, </a:t>
            </a:r>
            <a:r>
              <a:rPr lang="pl-P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indywidualnego 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podejścia do każdego klienta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321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20" y="326216"/>
            <a:ext cx="2855174" cy="619746"/>
          </a:xfrm>
          <a:prstGeom prst="rect">
            <a:avLst/>
          </a:prstGeom>
        </p:spPr>
      </p:pic>
      <p:sp>
        <p:nvSpPr>
          <p:cNvPr id="2" name="Prostokąt 1"/>
          <p:cNvSpPr/>
          <p:nvPr/>
        </p:nvSpPr>
        <p:spPr>
          <a:xfrm>
            <a:off x="457520" y="1325158"/>
            <a:ext cx="9075623" cy="4535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100% 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badanych uważa, że kształcenie </a:t>
            </a:r>
            <a:r>
              <a:rPr lang="pl-P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musi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być 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dostosowane do panujących </a:t>
            </a:r>
            <a:r>
              <a:rPr lang="pl-P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trendów:</a:t>
            </a:r>
            <a:endParaRPr lang="pl-PL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Uwzględnienie 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IT, </a:t>
            </a:r>
            <a:r>
              <a:rPr lang="pl-P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projektowanie 3D – 72%</a:t>
            </a:r>
            <a:endParaRPr lang="pl-PL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Nowe kierunki rozwoju materiałów </a:t>
            </a:r>
            <a:r>
              <a:rPr lang="pl-P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(elementy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ekologii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zdrowia, </a:t>
            </a:r>
            <a:r>
              <a:rPr lang="pl-P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nanotechnologii) – 57%</a:t>
            </a:r>
            <a:endParaRPr lang="pl-PL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Uwzględnienie IT w </a:t>
            </a:r>
            <a:r>
              <a:rPr lang="pl-P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projektowaniu – 43%</a:t>
            </a:r>
            <a:endParaRPr lang="pl-PL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Szycie na miarę pod indywidualne zamówienie </a:t>
            </a:r>
            <a:endParaRPr lang="pl-PL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pl-P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lienta – 43%</a:t>
            </a:r>
            <a:endParaRPr lang="pl-PL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Odzież </a:t>
            </a:r>
            <a:r>
              <a:rPr lang="pl-P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SMART – 15%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woolet-kickstarter-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144" y="1574276"/>
            <a:ext cx="5136738" cy="3426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3438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20" y="326216"/>
            <a:ext cx="2855174" cy="619746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158" y="2071352"/>
            <a:ext cx="5450984" cy="3633989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457520" y="1532586"/>
            <a:ext cx="4784181" cy="5837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Respondenci 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dostrzegają potrzebę </a:t>
            </a:r>
            <a:r>
              <a:rPr lang="pl-PL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podnoszenia kwalifikacji pracowników w zakresie nowych trendów:</a:t>
            </a:r>
            <a:endParaRPr lang="pl-PL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Ponad 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połowa przedsiębiorstw  chciałaby zwiększyć kompetencje zatrudnionych już pracowników w systemie nieformalnym </a:t>
            </a:r>
            <a:endParaRPr lang="pl-PL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2400" dirty="0"/>
              <a:t>Ponad 70% badanych chciałby przyjąć nowe osoby, które ukończyły kierunki dostosowane do potrzeb i wyzwań rynkowych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440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20" y="326216"/>
            <a:ext cx="2855174" cy="619746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691166" y="1360982"/>
            <a:ext cx="6096000" cy="48495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Jak może się rozwijać branża (według respondentów):</a:t>
            </a:r>
            <a:endParaRPr lang="pl-PL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Uwzględniając nowe trendy w tworzeniu produktów dla klienta 	85.71% 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Dostosowując system edukacji do zmieniających się potrzeb pracodawców z branży 	85.71% 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Szukając nowych nisz rynkowych (np. design hotelowy) 	71.43% 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Dostosowując się do zmieniających się potrzeb klienta 	57.14%  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771" y="1657487"/>
            <a:ext cx="5024803" cy="409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010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20" y="326216"/>
            <a:ext cx="2855174" cy="619746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611" y="945962"/>
            <a:ext cx="5064933" cy="4803820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691166" y="1360982"/>
            <a:ext cx="609600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2400" b="1" dirty="0" smtClean="0"/>
              <a:t>Rekomendacje </a:t>
            </a:r>
            <a:r>
              <a:rPr lang="pl-PL" sz="2400" b="1" smtClean="0"/>
              <a:t>dla branży:</a:t>
            </a:r>
            <a:endParaRPr lang="pl-PL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przekształcenie przemysłu tekstylno−odzieżowego w innowacyjny przemysł mody oparty na wiedzy, wykorzystujący nowe technologie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stosowanie innowacyjnych, pragmatycznych i ekonomicznych rozwiązań dla klienta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dostosowanie programów kształcenia do potrzeb rynku pracy, rezygnacja z nieelastycznych standardów kształcenia i zastąpienie ich nauczaniem praktycznym, zorientowanym na zatrudnienie absolwenta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obserwacja rynku i trendów światowych</a:t>
            </a:r>
          </a:p>
        </p:txBody>
      </p:sp>
    </p:spTree>
    <p:extLst>
      <p:ext uri="{BB962C8B-B14F-4D97-AF65-F5344CB8AC3E}">
        <p14:creationId xmlns:p14="http://schemas.microsoft.com/office/powerpoint/2010/main" val="1215384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20" y="326216"/>
            <a:ext cx="2855174" cy="619746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137" y="5830578"/>
            <a:ext cx="5860989" cy="556794"/>
          </a:xfrm>
          <a:prstGeom prst="rect">
            <a:avLst/>
          </a:prstGeom>
        </p:spPr>
      </p:pic>
      <p:sp>
        <p:nvSpPr>
          <p:cNvPr id="7" name="Tytuł 1"/>
          <p:cNvSpPr txBox="1">
            <a:spLocks/>
          </p:cNvSpPr>
          <p:nvPr/>
        </p:nvSpPr>
        <p:spPr>
          <a:xfrm>
            <a:off x="6297105" y="1712751"/>
            <a:ext cx="5600925" cy="43962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l-PL" sz="2400" b="1" spc="120" dirty="0" smtClean="0">
              <a:solidFill>
                <a:srgbClr val="0081B4"/>
              </a:solidFill>
              <a:latin typeface="PT Sans"/>
              <a:cs typeface="PT Sans"/>
            </a:endParaRPr>
          </a:p>
          <a:p>
            <a:pPr algn="l"/>
            <a:endParaRPr lang="pl-PL" sz="2400" b="1" spc="120" dirty="0">
              <a:solidFill>
                <a:srgbClr val="0081B4"/>
              </a:solidFill>
              <a:latin typeface="PT Sans"/>
              <a:cs typeface="PT Sans"/>
            </a:endParaRPr>
          </a:p>
          <a:p>
            <a:pPr algn="l"/>
            <a:r>
              <a:rPr lang="pl-PL" sz="2400" b="1" spc="120" dirty="0" smtClean="0">
                <a:solidFill>
                  <a:srgbClr val="0081B4"/>
                </a:solidFill>
                <a:latin typeface="PT Sans"/>
                <a:cs typeface="PT Sans"/>
              </a:rPr>
              <a:t>Dziękuję za uwagę</a:t>
            </a:r>
          </a:p>
          <a:p>
            <a:pPr algn="l"/>
            <a:endParaRPr lang="pl-PL" sz="2000" b="1" dirty="0" smtClean="0">
              <a:solidFill>
                <a:prstClr val="black"/>
              </a:solidFill>
              <a:latin typeface="PT Sans"/>
              <a:cs typeface="PT Sans"/>
            </a:endParaRPr>
          </a:p>
          <a:p>
            <a:pPr algn="l"/>
            <a:r>
              <a:rPr lang="pl-PL" sz="2000" u="sng" dirty="0">
                <a:hlinkClick r:id="rId4"/>
              </a:rPr>
              <a:t>http://www.konsultacjespoleczne.eurokreator.eu/ankiety/index.php?sid=68639&amp;newtest=Y&amp;lang=pl</a:t>
            </a:r>
            <a:endParaRPr lang="pl-PL" sz="2000" dirty="0"/>
          </a:p>
          <a:p>
            <a:pPr algn="l"/>
            <a:endParaRPr lang="pl-PL" sz="2000" b="1" dirty="0">
              <a:solidFill>
                <a:prstClr val="black"/>
              </a:solidFill>
              <a:latin typeface="PT Sans"/>
              <a:cs typeface="PT Sans"/>
            </a:endParaRPr>
          </a:p>
          <a:p>
            <a:pPr algn="l"/>
            <a:endParaRPr lang="pl-PL" sz="2000" b="1" dirty="0" smtClean="0">
              <a:solidFill>
                <a:prstClr val="black"/>
              </a:solidFill>
              <a:latin typeface="PT Sans"/>
              <a:cs typeface="PT Sans"/>
            </a:endParaRPr>
          </a:p>
          <a:p>
            <a:pPr algn="l"/>
            <a:r>
              <a:rPr lang="pl-PL" sz="2000" b="1" dirty="0" smtClean="0">
                <a:solidFill>
                  <a:prstClr val="black"/>
                </a:solidFill>
                <a:latin typeface="PT Sans"/>
                <a:cs typeface="PT Sans"/>
              </a:rPr>
              <a:t>Rafał Kunaszyk</a:t>
            </a:r>
          </a:p>
          <a:p>
            <a:pPr algn="l"/>
            <a:r>
              <a:rPr lang="pl-PL" sz="1600" dirty="0" smtClean="0">
                <a:solidFill>
                  <a:prstClr val="black"/>
                </a:solidFill>
                <a:latin typeface="PT Sans"/>
                <a:cs typeface="PT Sans"/>
                <a:hlinkClick r:id="rId5"/>
              </a:rPr>
              <a:t>rafal.kunaszyk@eurokreator.eu</a:t>
            </a:r>
            <a:r>
              <a:rPr lang="pl-PL" sz="1600" dirty="0" smtClean="0">
                <a:solidFill>
                  <a:prstClr val="black"/>
                </a:solidFill>
                <a:latin typeface="PT Sans"/>
                <a:cs typeface="PT Sans"/>
              </a:rPr>
              <a:t> </a:t>
            </a:r>
          </a:p>
          <a:p>
            <a:pPr algn="l"/>
            <a:endParaRPr lang="pl-PL" sz="1600" b="1" spc="120" dirty="0">
              <a:solidFill>
                <a:srgbClr val="0081B4"/>
              </a:solidFill>
              <a:latin typeface="PT Sans"/>
              <a:cs typeface="PT Sans"/>
            </a:endParaRPr>
          </a:p>
        </p:txBody>
      </p:sp>
      <p:pic>
        <p:nvPicPr>
          <p:cNvPr id="6" name="Symbol zastępczy zawartości 3" descr="06_Fotolia_67995608_Subscription_Monthly_M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2461" y="1555423"/>
            <a:ext cx="3726508" cy="3726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39843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356</Words>
  <Application>Microsoft Office PowerPoint</Application>
  <PresentationFormat>Panoramiczny</PresentationFormat>
  <Paragraphs>57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PT Sans</vt:lpstr>
      <vt:lpstr>Times New Roman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Eu_G1</dc:creator>
  <cp:lastModifiedBy>Rafał Kunaszyk</cp:lastModifiedBy>
  <cp:revision>15</cp:revision>
  <dcterms:created xsi:type="dcterms:W3CDTF">2017-06-12T17:15:01Z</dcterms:created>
  <dcterms:modified xsi:type="dcterms:W3CDTF">2017-06-13T09:54:48Z</dcterms:modified>
</cp:coreProperties>
</file>