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79" r:id="rId3"/>
    <p:sldId id="259" r:id="rId4"/>
    <p:sldId id="260" r:id="rId5"/>
    <p:sldId id="257" r:id="rId6"/>
    <p:sldId id="262" r:id="rId7"/>
    <p:sldId id="266" r:id="rId8"/>
    <p:sldId id="267" r:id="rId9"/>
    <p:sldId id="274" r:id="rId10"/>
    <p:sldId id="277" r:id="rId11"/>
    <p:sldId id="270" r:id="rId12"/>
    <p:sldId id="272" r:id="rId13"/>
    <p:sldId id="271" r:id="rId14"/>
    <p:sldId id="275" r:id="rId15"/>
    <p:sldId id="276" r:id="rId16"/>
    <p:sldId id="269" r:id="rId17"/>
    <p:sldId id="273" r:id="rId18"/>
    <p:sldId id="310" r:id="rId19"/>
    <p:sldId id="280" r:id="rId20"/>
    <p:sldId id="309" r:id="rId21"/>
    <p:sldId id="286" r:id="rId22"/>
    <p:sldId id="290" r:id="rId23"/>
    <p:sldId id="294" r:id="rId24"/>
    <p:sldId id="287" r:id="rId25"/>
    <p:sldId id="297" r:id="rId26"/>
    <p:sldId id="303" r:id="rId27"/>
    <p:sldId id="304" r:id="rId28"/>
    <p:sldId id="307" r:id="rId29"/>
    <p:sldId id="306" r:id="rId30"/>
    <p:sldId id="300" r:id="rId31"/>
    <p:sldId id="308" r:id="rId32"/>
    <p:sldId id="282" r:id="rId33"/>
    <p:sldId id="283" r:id="rId3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26" autoAdjust="0"/>
    <p:restoredTop sz="94660"/>
  </p:normalViewPr>
  <p:slideViewPr>
    <p:cSldViewPr>
      <p:cViewPr varScale="1">
        <p:scale>
          <a:sx n="62" d="100"/>
          <a:sy n="62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3E616A-FAAD-4BA1-84A6-E94CDD0C0713}" type="datetimeFigureOut">
              <a:rPr lang="pl-PL" smtClean="0"/>
              <a:pPr/>
              <a:t>2017-06-11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DCA78-56D4-4C32-8F3A-FE693244F8E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2541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DCA78-56D4-4C32-8F3A-FE693244F8EB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5763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DCA78-56D4-4C32-8F3A-FE693244F8EB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4799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DCA78-56D4-4C32-8F3A-FE693244F8EB}" type="slidenum">
              <a:rPr lang="pl-PL" smtClean="0"/>
              <a:pPr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9092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F47F1-573C-426E-A3E9-C88CD15ADDFF}" type="datetimeFigureOut">
              <a:rPr lang="pl-PL" smtClean="0"/>
              <a:pPr/>
              <a:t>2017-06-11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CEF21-82D7-49FE-AC88-CD81B729FBAD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F47F1-573C-426E-A3E9-C88CD15ADDFF}" type="datetimeFigureOut">
              <a:rPr lang="pl-PL" smtClean="0"/>
              <a:pPr/>
              <a:t>2017-06-11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CEF21-82D7-49FE-AC88-CD81B729FBAD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F47F1-573C-426E-A3E9-C88CD15ADDFF}" type="datetimeFigureOut">
              <a:rPr lang="pl-PL" smtClean="0"/>
              <a:pPr/>
              <a:t>2017-06-11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CEF21-82D7-49FE-AC88-CD81B729FBA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F47F1-573C-426E-A3E9-C88CD15ADDFF}" type="datetimeFigureOut">
              <a:rPr lang="pl-PL" smtClean="0"/>
              <a:pPr/>
              <a:t>2017-06-11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CEF21-82D7-49FE-AC88-CD81B729FBAD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F47F1-573C-426E-A3E9-C88CD15ADDFF}" type="datetimeFigureOut">
              <a:rPr lang="pl-PL" smtClean="0"/>
              <a:pPr/>
              <a:t>2017-06-11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CEF21-82D7-49FE-AC88-CD81B729FBAD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F47F1-573C-426E-A3E9-C88CD15ADDFF}" type="datetimeFigureOut">
              <a:rPr lang="pl-PL" smtClean="0"/>
              <a:pPr/>
              <a:t>2017-06-11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CEF21-82D7-49FE-AC88-CD81B729FBA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F47F1-573C-426E-A3E9-C88CD15ADDFF}" type="datetimeFigureOut">
              <a:rPr lang="pl-PL" smtClean="0"/>
              <a:pPr/>
              <a:t>2017-06-11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CEF21-82D7-49FE-AC88-CD81B729FBA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F47F1-573C-426E-A3E9-C88CD15ADDFF}" type="datetimeFigureOut">
              <a:rPr lang="pl-PL" smtClean="0"/>
              <a:pPr/>
              <a:t>2017-06-11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CEF21-82D7-49FE-AC88-CD81B729FBA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F47F1-573C-426E-A3E9-C88CD15ADDFF}" type="datetimeFigureOut">
              <a:rPr lang="pl-PL" smtClean="0"/>
              <a:pPr/>
              <a:t>2017-06-11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CEF21-82D7-49FE-AC88-CD81B729FBAD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F47F1-573C-426E-A3E9-C88CD15ADDFF}" type="datetimeFigureOut">
              <a:rPr lang="pl-PL" smtClean="0"/>
              <a:pPr/>
              <a:t>2017-06-11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CEF21-82D7-49FE-AC88-CD81B729FBA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F47F1-573C-426E-A3E9-C88CD15ADDFF}" type="datetimeFigureOut">
              <a:rPr lang="pl-PL" smtClean="0"/>
              <a:pPr/>
              <a:t>2017-06-11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CEF21-82D7-49FE-AC88-CD81B729FBA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ytuł, 2 elementy zawartości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2780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57200" y="4030663"/>
            <a:ext cx="4038600" cy="227806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70852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E5D6F51-2521-447D-B16C-3706C8B6FCA6}" type="datetimeFigureOut">
              <a:rPr lang="en-US"/>
              <a:pPr>
                <a:defRPr/>
              </a:pPr>
              <a:t>6/11/2017</a:t>
            </a:fld>
            <a:endParaRPr lang="en-US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F608B34-1B5C-4B80-9078-7811F693C7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ytuł, zawartość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0852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70852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AD554B-E3FF-4EB0-A4B9-AEE37DE68FB3}" type="datetimeFigureOut">
              <a:rPr lang="en-US"/>
              <a:pPr>
                <a:defRPr/>
              </a:pPr>
              <a:t>6/11/2017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FB80BB-AF8A-40B6-967D-7845563444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7BF47F1-573C-426E-A3E9-C88CD15ADDFF}" type="datetimeFigureOut">
              <a:rPr lang="pl-PL" smtClean="0"/>
              <a:pPr/>
              <a:t>2017-06-11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DCEF21-82D7-49FE-AC88-CD81B729FBA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67545" y="764704"/>
            <a:ext cx="7992888" cy="5400600"/>
          </a:xfrm>
        </p:spPr>
        <p:txBody>
          <a:bodyPr/>
          <a:lstStyle/>
          <a:p>
            <a:pPr marL="182880" indent="0" algn="ctr">
              <a:buNone/>
            </a:pP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Działania promocyjne </a:t>
            </a:r>
            <a:b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2015/2016</a:t>
            </a:r>
            <a:endParaRPr lang="pl-P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36912"/>
            <a:ext cx="5796136" cy="3845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38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pl-PL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Cele promocji</a:t>
            </a:r>
            <a:endParaRPr lang="pl-PL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251520" y="1916832"/>
            <a:ext cx="8712968" cy="4752528"/>
          </a:xfrm>
        </p:spPr>
        <p:txBody>
          <a:bodyPr>
            <a:no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pl-PL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kształtowanie pozytywnego wizerunku ZSO na zewnątrz poprzez upowszechnianie wiedzy o pracy i osiągnięciach szkoły (ZSO jako szkoła  przyjazna uczniom, nowoczesna</a:t>
            </a:r>
            <a:r>
              <a:rPr lang="pl-PL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lvl="0">
              <a:buFont typeface="Arial" panose="020B0604020202020204" pitchFamily="34" charset="0"/>
              <a:buChar char="•"/>
            </a:pPr>
            <a:endParaRPr lang="pl-PL"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pl-PL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zachęcanie </a:t>
            </a:r>
            <a:r>
              <a:rPr lang="pl-PL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uczniów </a:t>
            </a:r>
            <a:r>
              <a:rPr lang="pl-PL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szkół podstawowych i </a:t>
            </a:r>
            <a:r>
              <a:rPr lang="pl-PL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gimnazjalnych do kontynuowania nauki w naszej szkole</a:t>
            </a:r>
            <a:r>
              <a:rPr lang="pl-PL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buFont typeface="Arial" panose="020B0604020202020204" pitchFamily="34" charset="0"/>
              <a:buChar char="•"/>
            </a:pPr>
            <a:endParaRPr lang="pl-PL"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pl-PL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kształtowanie więzi emocjonalnych ze szkołą poprzez organizację różnych stałych i doraźnych akcji   dla obecnych i przyszłych uczniów ZSO</a:t>
            </a:r>
          </a:p>
        </p:txBody>
      </p:sp>
    </p:spTree>
    <p:extLst>
      <p:ext uri="{BB962C8B-B14F-4D97-AF65-F5344CB8AC3E}">
        <p14:creationId xmlns:p14="http://schemas.microsoft.com/office/powerpoint/2010/main" val="200983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88640"/>
            <a:ext cx="8460432" cy="1440160"/>
          </a:xfrm>
        </p:spPr>
        <p:txBody>
          <a:bodyPr/>
          <a:lstStyle/>
          <a:p>
            <a:pPr marL="0" indent="0" algn="ctr">
              <a:buNone/>
            </a:pPr>
            <a:r>
              <a:rPr lang="pl-PL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Popołudnie z „Odzieżówką”</a:t>
            </a:r>
            <a:br>
              <a:rPr lang="pl-PL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20 11 2015</a:t>
            </a:r>
            <a:endParaRPr lang="pl-PL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3" y="1772816"/>
            <a:ext cx="2452779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39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2448272"/>
          </a:xfrm>
        </p:spPr>
        <p:txBody>
          <a:bodyPr/>
          <a:lstStyle/>
          <a:p>
            <a:pPr marL="0" indent="0" algn="ctr">
              <a:buNone/>
            </a:pP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Targi edukacyjne w Gimnazjum nr 2 </a:t>
            </a:r>
            <a:b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Luboniu </a:t>
            </a:r>
            <a:b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„Dziś uczeń, jutro pracownik”</a:t>
            </a:r>
            <a:b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 12 2015 i 04 02 2016</a:t>
            </a:r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84984"/>
            <a:ext cx="3968440" cy="2232248"/>
          </a:xfrm>
        </p:spPr>
      </p:pic>
      <p:pic>
        <p:nvPicPr>
          <p:cNvPr id="4098" name="Picture 2" descr="C:\Users\MASTER\Desktop\Camera\20160204_1747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53181" y="3548018"/>
            <a:ext cx="2614302" cy="165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3068960"/>
            <a:ext cx="1656184" cy="2605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30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440160"/>
          </a:xfrm>
        </p:spPr>
        <p:txBody>
          <a:bodyPr/>
          <a:lstStyle/>
          <a:p>
            <a:pPr marL="0" indent="0" algn="ctr">
              <a:buNone/>
            </a:pPr>
            <a:r>
              <a:rPr lang="pl-PL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Zajęcia rękodzielnicze dla uczniów ZSO</a:t>
            </a:r>
            <a:br>
              <a:rPr lang="pl-PL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14 12 2015</a:t>
            </a:r>
            <a:endParaRPr lang="pl-PL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83567" y="2996952"/>
            <a:ext cx="3778895" cy="2534493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83782" y="3424760"/>
            <a:ext cx="2744787" cy="1872208"/>
          </a:xfrm>
        </p:spPr>
      </p:pic>
    </p:spTree>
    <p:extLst>
      <p:ext uri="{BB962C8B-B14F-4D97-AF65-F5344CB8AC3E}">
        <p14:creationId xmlns:p14="http://schemas.microsoft.com/office/powerpoint/2010/main" val="403981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08911" cy="2016224"/>
          </a:xfrm>
        </p:spPr>
        <p:txBody>
          <a:bodyPr/>
          <a:lstStyle/>
          <a:p>
            <a:pPr marL="0" indent="0" algn="ctr">
              <a:buNone/>
            </a:pPr>
            <a:r>
              <a:rPr lang="pl-PL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Organizacja Kiermaszu Świątecznego wspólnie z SU</a:t>
            </a:r>
            <a:br>
              <a:rPr lang="pl-PL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16-17 12 2015</a:t>
            </a:r>
            <a:br>
              <a:rPr lang="pl-PL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532386"/>
            <a:ext cx="3661866" cy="2056854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429000"/>
            <a:ext cx="3456384" cy="2160240"/>
          </a:xfrm>
        </p:spPr>
      </p:pic>
    </p:spTree>
    <p:extLst>
      <p:ext uri="{BB962C8B-B14F-4D97-AF65-F5344CB8AC3E}">
        <p14:creationId xmlns:p14="http://schemas.microsoft.com/office/powerpoint/2010/main" val="105329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/>
          <p:cNvSpPr>
            <a:spLocks noGrp="1"/>
          </p:cNvSpPr>
          <p:nvPr>
            <p:ph type="subTitle" idx="1"/>
          </p:nvPr>
        </p:nvSpPr>
        <p:spPr>
          <a:xfrm>
            <a:off x="323528" y="1844824"/>
            <a:ext cx="8568952" cy="4608512"/>
          </a:xfrm>
        </p:spPr>
        <p:txBody>
          <a:bodyPr>
            <a:normAutofit/>
          </a:bodyPr>
          <a:lstStyle/>
          <a:p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02 2016 (czwartek) godz. 16</a:t>
            </a:r>
          </a:p>
          <a:p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03 2016 (czwartek) „Mała Pętelka” godz. 14</a:t>
            </a:r>
          </a:p>
          <a:p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09 04 2016 (sobota) godz. 11</a:t>
            </a:r>
          </a:p>
          <a:p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 04 2016 (wtorek) godz. 10 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>
          <a:xfrm>
            <a:off x="1115616" y="692696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Drzwi otwarte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01008"/>
            <a:ext cx="3096344" cy="232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01008"/>
            <a:ext cx="3096344" cy="232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251520" y="6093296"/>
            <a:ext cx="889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pl-PL" dirty="0" smtClean="0"/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0775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0"/>
            <a:ext cx="7848872" cy="1457400"/>
          </a:xfrm>
        </p:spPr>
        <p:txBody>
          <a:bodyPr/>
          <a:lstStyle/>
          <a:p>
            <a:pPr marL="0" indent="0" algn="ctr">
              <a:buNone/>
            </a:pPr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Tydzień Mody</a:t>
            </a:r>
            <a:b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08 – 12 02 2016</a:t>
            </a:r>
            <a:endParaRPr lang="pl-P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9592" y="1308003"/>
            <a:ext cx="3384376" cy="2087374"/>
          </a:xfrm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89040"/>
            <a:ext cx="3565981" cy="199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84" y="3459899"/>
            <a:ext cx="2969404" cy="222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980728"/>
            <a:ext cx="1947387" cy="266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32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2160240"/>
          </a:xfrm>
        </p:spPr>
        <p:txBody>
          <a:bodyPr/>
          <a:lstStyle/>
          <a:p>
            <a:pPr marL="0" indent="0" algn="ctr">
              <a:buNone/>
            </a:pPr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Targi edukacyjne w Gimnazjum nr 53 w Poznaniu</a:t>
            </a:r>
            <a:b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09 02 2016</a:t>
            </a:r>
            <a:endParaRPr lang="pl-P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1" y="2420888"/>
            <a:ext cx="2088231" cy="3135251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36575" y="2944346"/>
            <a:ext cx="3096345" cy="2049431"/>
          </a:xfrm>
        </p:spPr>
      </p:pic>
    </p:spTree>
    <p:extLst>
      <p:ext uri="{BB962C8B-B14F-4D97-AF65-F5344CB8AC3E}">
        <p14:creationId xmlns:p14="http://schemas.microsoft.com/office/powerpoint/2010/main" val="115244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2304256"/>
          </a:xfrm>
        </p:spPr>
        <p:txBody>
          <a:bodyPr/>
          <a:lstStyle/>
          <a:p>
            <a:pPr marL="0" indent="0" algn="ctr">
              <a:buNone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Rozdanie ulotek nauczycielom szkół gimnazjalnych z ofertą edukacyjną ZSO podczas trwania konkursu „Moja Wielkopolska”</a:t>
            </a:r>
            <a:b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11 02 2016</a:t>
            </a: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547664" y="2636912"/>
            <a:ext cx="6400800" cy="3474720"/>
          </a:xfrm>
        </p:spPr>
        <p:txBody>
          <a:bodyPr>
            <a:normAutofit/>
          </a:bodyPr>
          <a:lstStyle/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</p:txBody>
      </p:sp>
      <p:pic>
        <p:nvPicPr>
          <p:cNvPr id="1026" name="Picture 2" descr="C:\Users\MASTER\Desktop\20160211_11125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348880"/>
            <a:ext cx="5364088" cy="301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7884368" y="551723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183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712968" cy="4824536"/>
          </a:xfrm>
        </p:spPr>
        <p:txBody>
          <a:bodyPr/>
          <a:lstStyle/>
          <a:p>
            <a:pPr marL="0" indent="0" algn="ctr">
              <a:buNone/>
            </a:pPr>
            <a:r>
              <a:rPr lang="pl-PL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Targi edukacyjne „Wybierz szkołę dla siebie” w Gimnazjum nr 64 w Poznaniu</a:t>
            </a:r>
            <a:br>
              <a:rPr lang="pl-PL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29 02 2016</a:t>
            </a: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2819243"/>
            <a:ext cx="2952327" cy="295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2891250"/>
            <a:ext cx="280831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01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80920" cy="4966488"/>
          </a:xfrm>
        </p:spPr>
        <p:txBody>
          <a:bodyPr/>
          <a:lstStyle/>
          <a:p>
            <a:pPr marL="0" indent="0" algn="ctr">
              <a:buNone/>
            </a:pPr>
            <a:r>
              <a:rPr lang="pl-PL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Zajęcia rękodzielnicze dla uczniów ZSO – przygotowanie materiałów promocyjnych szkoły </a:t>
            </a:r>
            <a:br>
              <a:rPr lang="pl-PL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luty 2016</a:t>
            </a:r>
            <a:endParaRPr lang="pl-PL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C:\Users\MASTER\Downloads\20160217_19083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827567"/>
            <a:ext cx="5328592" cy="299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06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65766" y="548680"/>
            <a:ext cx="8280919" cy="5760640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Targi Edukacji i Pracy w Mosińskim Ośrodku Kultury</a:t>
            </a:r>
            <a:br>
              <a:rPr lang="pl-PL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01 03 2016</a:t>
            </a:r>
            <a:endParaRPr lang="pl-P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3" descr="C:\Users\MASTER\Desktop\Camera\20160301_095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91780"/>
            <a:ext cx="4226714" cy="249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MASTER\Desktop\Camera\20160301_0956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15832"/>
            <a:ext cx="4427984" cy="249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22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2016224"/>
          </a:xfrm>
        </p:spPr>
        <p:txBody>
          <a:bodyPr/>
          <a:lstStyle/>
          <a:p>
            <a:pPr marL="0" indent="0" algn="ctr">
              <a:buNone/>
            </a:pP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Giełda szkół ponadgimnazjalnych w Gimnazjum nr  60 </a:t>
            </a:r>
            <a:b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Poznaniu</a:t>
            </a:r>
            <a:b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03 03 2016</a:t>
            </a:r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80928"/>
            <a:ext cx="3312368" cy="291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zawartości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80928"/>
            <a:ext cx="3569973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12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1728192"/>
          </a:xfrm>
        </p:spPr>
        <p:txBody>
          <a:bodyPr/>
          <a:lstStyle/>
          <a:p>
            <a:pPr marL="0" indent="0" algn="ctr">
              <a:buNone/>
            </a:pP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Przedstawienie oferty ZSO w Gimnazjum </a:t>
            </a:r>
            <a:b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Rokietnicy</a:t>
            </a:r>
            <a:b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15 03 2016</a:t>
            </a:r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4"/>
          </p:nvPr>
        </p:nvSpPr>
        <p:spPr>
          <a:xfrm>
            <a:off x="5076056" y="2852936"/>
            <a:ext cx="3346704" cy="3474720"/>
          </a:xfrm>
        </p:spPr>
        <p:txBody>
          <a:bodyPr/>
          <a:lstStyle/>
          <a:p>
            <a:endParaRPr lang="pl-PL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357" y="2276872"/>
            <a:ext cx="5512195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38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84976" cy="2016224"/>
          </a:xfrm>
        </p:spPr>
        <p:txBody>
          <a:bodyPr/>
          <a:lstStyle/>
          <a:p>
            <a:pPr marL="0" indent="0" algn="ctr">
              <a:buNone/>
            </a:pPr>
            <a:r>
              <a:rPr lang="pl-PL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Targi Edukacyjne</a:t>
            </a:r>
            <a:br>
              <a:rPr lang="pl-PL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– 20 03 2016</a:t>
            </a:r>
            <a:br>
              <a:rPr lang="pl-PL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70" y="2442172"/>
            <a:ext cx="2376264" cy="3968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MASTER\Desktop\20160319_113203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039" y="1988840"/>
            <a:ext cx="3744417" cy="210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ASTER\Desktop\20160319_1037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372" y="4293377"/>
            <a:ext cx="3763972" cy="211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74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440160"/>
          </a:xfrm>
        </p:spPr>
        <p:txBody>
          <a:bodyPr/>
          <a:lstStyle/>
          <a:p>
            <a:pPr marL="0" indent="0" algn="ctr">
              <a:buNone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Arena Zawodów</a:t>
            </a:r>
            <a:b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edycja programu ”</a:t>
            </a:r>
            <a:r>
              <a:rPr lang="pl-PL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Szacun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dla zawodowców”</a:t>
            </a:r>
            <a:b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01 04 2016</a:t>
            </a: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58906"/>
            <a:ext cx="3600400" cy="261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00808"/>
            <a:ext cx="345638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717032"/>
            <a:ext cx="2766864" cy="2075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67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23528" y="2204864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konkurs na wiosenną dekorację sali i </a:t>
            </a:r>
          </a:p>
          <a:p>
            <a:r>
              <a:rPr lang="pl-PL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najliczniej, najciekawiej przebraną klasę</a:t>
            </a:r>
            <a:endParaRPr lang="pl-PL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251520" y="548680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Wiosenne przebudzenie” </a:t>
            </a:r>
            <a:b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23 03 2016</a:t>
            </a:r>
            <a:endParaRPr lang="pl-P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878497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Targi edukacyjne w Gimnazjum w Murowanej Goślinie</a:t>
            </a:r>
            <a:b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22 04 2016</a:t>
            </a:r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259632" y="2996952"/>
            <a:ext cx="3528392" cy="244827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4"/>
          </p:nvPr>
        </p:nvSpPr>
        <p:spPr>
          <a:xfrm>
            <a:off x="5292080" y="2492896"/>
            <a:ext cx="3346704" cy="3474720"/>
          </a:xfrm>
        </p:spPr>
        <p:txBody>
          <a:bodyPr/>
          <a:lstStyle/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368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0" y="731520"/>
            <a:ext cx="9144000" cy="96928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pl-PL" sz="4400" b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Facebook ZSO</a:t>
            </a:r>
            <a:endParaRPr lang="pl-PL" sz="4400" b="1" dirty="0"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700808"/>
            <a:ext cx="8453064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36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5"/>
          <p:cNvSpPr>
            <a:spLocks noChangeArrowheads="1" noChangeShapeType="1" noTextEdit="1"/>
          </p:cNvSpPr>
          <p:nvPr/>
        </p:nvSpPr>
        <p:spPr bwMode="auto">
          <a:xfrm>
            <a:off x="179512" y="2182791"/>
            <a:ext cx="8784975" cy="161133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kern="10" dirty="0">
              <a:ln w="9525" cap="sq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gradFill rotWithShape="1">
                <a:gsLst>
                  <a:gs pos="0">
                    <a:srgbClr val="996600"/>
                  </a:gs>
                  <a:gs pos="100000">
                    <a:srgbClr val="FFCC66"/>
                  </a:gs>
                </a:gsLst>
                <a:lin ang="5400000" scaled="1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WordArt 5"/>
          <p:cNvSpPr>
            <a:spLocks noChangeArrowheads="1" noChangeShapeType="1" noTextEdit="1"/>
          </p:cNvSpPr>
          <p:nvPr/>
        </p:nvSpPr>
        <p:spPr bwMode="auto">
          <a:xfrm>
            <a:off x="0" y="4293096"/>
            <a:ext cx="8964488" cy="19034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kern="10" dirty="0">
              <a:ln w="9525" cap="sq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gradFill rotWithShape="1">
                <a:gsLst>
                  <a:gs pos="0">
                    <a:srgbClr val="996600"/>
                  </a:gs>
                  <a:gs pos="100000">
                    <a:srgbClr val="FFCC66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79512" y="492902"/>
            <a:ext cx="83898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Opracowanie oferty edukacyjnej dla gimnazjum na rok szkolny 2016/2017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1" y="2449851"/>
            <a:ext cx="89644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klasa ogólnodostępna „Projektantów i wizażystów”</a:t>
            </a:r>
          </a:p>
          <a:p>
            <a:endParaRPr lang="pl-PL" sz="3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l-PL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lasa ogólnodostępna „</a:t>
            </a:r>
            <a:r>
              <a:rPr lang="pl-PL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Informatyczno</a:t>
            </a:r>
            <a:r>
              <a:rPr lang="pl-PL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medialna”</a:t>
            </a:r>
            <a:endParaRPr lang="pl-PL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72" name="Picture 8" descr="f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57707" y="1229247"/>
            <a:ext cx="3456384" cy="2072724"/>
          </a:xfrm>
          <a:noFill/>
          <a:ln>
            <a:solidFill>
              <a:srgbClr val="996600"/>
            </a:solidFill>
          </a:ln>
        </p:spPr>
      </p:pic>
      <p:pic>
        <p:nvPicPr>
          <p:cNvPr id="113673" name="Picture 9" descr="f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75580" y="4221088"/>
            <a:ext cx="3672272" cy="2201862"/>
          </a:xfrm>
          <a:noFill/>
          <a:ln>
            <a:solidFill>
              <a:srgbClr val="996600"/>
            </a:solidFill>
          </a:ln>
        </p:spPr>
      </p:pic>
      <p:sp>
        <p:nvSpPr>
          <p:cNvPr id="2" name="pole tekstowe 1"/>
          <p:cNvSpPr txBox="1"/>
          <p:nvPr/>
        </p:nvSpPr>
        <p:spPr>
          <a:xfrm>
            <a:off x="0" y="256985"/>
            <a:ext cx="9008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Organizacja zajęć dodatkowych z projektowania i wizażu dla klasy 1 na pracowni krawieckiej i fryzjerskiej</a:t>
            </a:r>
            <a:endParaRPr lang="pl-PL" sz="2800" b="1" dirty="0"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648" y="1239575"/>
            <a:ext cx="2259836" cy="278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56992"/>
            <a:ext cx="1788780" cy="2640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WordArt 5"/>
          <p:cNvSpPr>
            <a:spLocks noChangeArrowheads="1" noChangeShapeType="1" noTextEdit="1"/>
          </p:cNvSpPr>
          <p:nvPr/>
        </p:nvSpPr>
        <p:spPr bwMode="auto">
          <a:xfrm>
            <a:off x="110676" y="291648"/>
            <a:ext cx="8637788" cy="76677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b="1" kern="10" dirty="0">
              <a:ln w="9525" cap="sq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649150" y="727476"/>
            <a:ext cx="7560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26.02   - dla uczniów klas szóstych SP 82</a:t>
            </a:r>
          </a:p>
          <a:p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1.03   - dla uczniów klas szóstych SP 40</a:t>
            </a:r>
          </a:p>
          <a:p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5.04   - dla rodziców i uczniów poznańskich szkół podstawowych</a:t>
            </a:r>
          </a:p>
          <a:p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28.04  - dla rodziców i uczniów poznańskich szkół podstawowych</a:t>
            </a:r>
          </a:p>
          <a:p>
            <a:endParaRPr lang="pl-PL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dirty="0" smtClean="0"/>
              <a:t>              </a:t>
            </a:r>
          </a:p>
          <a:p>
            <a:r>
              <a:rPr lang="pl-PL" dirty="0" smtClean="0"/>
              <a:t>             </a:t>
            </a:r>
          </a:p>
          <a:p>
            <a:r>
              <a:rPr lang="pl-PL" dirty="0" smtClean="0"/>
              <a:t>              </a:t>
            </a:r>
          </a:p>
          <a:p>
            <a:r>
              <a:rPr lang="pl-PL" dirty="0" smtClean="0"/>
              <a:t>               </a:t>
            </a:r>
            <a:endParaRPr lang="pl-P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06" y="2111111"/>
            <a:ext cx="3237190" cy="1828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728" y="2233046"/>
            <a:ext cx="2813386" cy="210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831" y="2242374"/>
            <a:ext cx="1602149" cy="28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976" y="4437112"/>
            <a:ext cx="3097481" cy="1888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2267744" y="28601"/>
            <a:ext cx="36439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Drzwi otwarte</a:t>
            </a:r>
            <a:endParaRPr lang="pl-PL" sz="4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iesia\Pictures\sp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8393" y="2060848"/>
            <a:ext cx="5256584" cy="3966331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0" y="18864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Relacja z wizyty w naszym gimnazjum uczniów klas szóstych na stronie internetowej SP 40</a:t>
            </a: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0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9664926"/>
              </p:ext>
            </p:extLst>
          </p:nvPr>
        </p:nvGraphicFramePr>
        <p:xfrm>
          <a:off x="2915816" y="2132856"/>
          <a:ext cx="2689151" cy="3799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Acrobat Document" r:id="rId3" imgW="8640720" imgH="12195720" progId="AcroExch.Document.DC">
                  <p:embed/>
                </p:oleObj>
              </mc:Choice>
              <mc:Fallback>
                <p:oleObj name="Acrobat Document" r:id="rId3" imgW="8640720" imgH="12195720" progId="AcroExch.Document.DC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2132856"/>
                        <a:ext cx="2689151" cy="3799255"/>
                      </a:xfrm>
                      <a:prstGeom prst="rect">
                        <a:avLst/>
                      </a:prstGeom>
                      <a:noFill/>
                      <a:ln w="12700" cap="sq">
                        <a:solidFill>
                          <a:srgbClr val="996600"/>
                        </a:solidFill>
                        <a:miter lim="800000"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42" name="WordArt 5"/>
          <p:cNvSpPr>
            <a:spLocks noChangeArrowheads="1" noChangeShapeType="1" noTextEdit="1"/>
          </p:cNvSpPr>
          <p:nvPr/>
        </p:nvSpPr>
        <p:spPr bwMode="auto">
          <a:xfrm>
            <a:off x="4713288" y="1304925"/>
            <a:ext cx="4430712" cy="3744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kern="10" dirty="0">
              <a:ln w="9525" cap="sq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gradFill rotWithShape="1">
                <a:gsLst>
                  <a:gs pos="0">
                    <a:srgbClr val="996600"/>
                  </a:gs>
                  <a:gs pos="100000">
                    <a:srgbClr val="FFCC66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0" y="768534"/>
            <a:ext cx="8892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Przedstawienie oferty edukacyjnej w wybranych szkołach podstawowych </a:t>
            </a:r>
            <a:r>
              <a:rPr lang="pl-PL" sz="3200" b="1" dirty="0" err="1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pozarejonowych</a:t>
            </a:r>
            <a:endParaRPr lang="pl-PL" sz="3200" b="1" dirty="0"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0" name="Picture 4" descr="P10100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14167"/>
            <a:ext cx="3348654" cy="2511172"/>
          </a:xfrm>
          <a:prstGeom prst="rect">
            <a:avLst/>
          </a:prstGeom>
          <a:noFill/>
          <a:ln w="9525">
            <a:solidFill>
              <a:srgbClr val="996600"/>
            </a:solidFill>
            <a:miter lim="800000"/>
            <a:headEnd/>
            <a:tailEnd/>
          </a:ln>
        </p:spPr>
      </p:pic>
      <p:pic>
        <p:nvPicPr>
          <p:cNvPr id="132102" name="Picture 6" descr="DSCN02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3" y="1867498"/>
            <a:ext cx="3528392" cy="2646627"/>
          </a:xfrm>
          <a:prstGeom prst="rect">
            <a:avLst/>
          </a:prstGeom>
          <a:noFill/>
          <a:ln w="9525">
            <a:solidFill>
              <a:srgbClr val="996600"/>
            </a:solidFill>
            <a:miter lim="800000"/>
            <a:headEnd/>
            <a:tailEnd/>
          </a:ln>
        </p:spPr>
      </p:pic>
      <p:sp>
        <p:nvSpPr>
          <p:cNvPr id="132103" name="AutoShape 7"/>
          <p:cNvSpPr>
            <a:spLocks noChangeArrowheads="1"/>
          </p:cNvSpPr>
          <p:nvPr/>
        </p:nvSpPr>
        <p:spPr bwMode="auto">
          <a:xfrm>
            <a:off x="5328096" y="4653136"/>
            <a:ext cx="3708400" cy="1008062"/>
          </a:xfrm>
          <a:prstGeom prst="cloudCallout">
            <a:avLst>
              <a:gd name="adj1" fmla="val 45889"/>
              <a:gd name="adj2" fmla="val -118347"/>
            </a:avLst>
          </a:prstGeom>
          <a:solidFill>
            <a:srgbClr val="FFFF99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/>
            <a:r>
              <a:rPr lang="pl-PL" dirty="0">
                <a:solidFill>
                  <a:srgbClr val="663300"/>
                </a:solidFill>
                <a:latin typeface="Calibri" pitchFamily="34" charset="0"/>
              </a:rPr>
              <a:t>I miejsce w kategorii GIMNAZJA</a:t>
            </a:r>
          </a:p>
        </p:txBody>
      </p:sp>
      <p:pic>
        <p:nvPicPr>
          <p:cNvPr id="132105" name="Picture 9" descr="12744601_1697742400442878_8055173158763725849_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5927" y="4429760"/>
            <a:ext cx="1512169" cy="1968756"/>
          </a:xfrm>
          <a:prstGeom prst="rect">
            <a:avLst/>
          </a:prstGeom>
          <a:noFill/>
          <a:ln w="9525">
            <a:solidFill>
              <a:srgbClr val="996600"/>
            </a:solidFill>
            <a:miter lim="800000"/>
            <a:headEnd/>
            <a:tailEnd/>
          </a:ln>
        </p:spPr>
      </p:pic>
      <p:sp>
        <p:nvSpPr>
          <p:cNvPr id="2" name="pole tekstowe 1"/>
          <p:cNvSpPr txBox="1"/>
          <p:nvPr/>
        </p:nvSpPr>
        <p:spPr>
          <a:xfrm>
            <a:off x="179512" y="31557"/>
            <a:ext cx="88569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Konkurs „Szopek Bożonarodzeniowych”</a:t>
            </a:r>
          </a:p>
          <a:p>
            <a:pPr algn="ctr"/>
            <a:r>
              <a:rPr lang="pl-PL" sz="3600" b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Patronat honorowy – Wielkopolski Kurator Oświaty</a:t>
            </a:r>
            <a:endParaRPr lang="pl-PL" sz="3600" b="1" dirty="0"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3" name="Picture 5" descr="aparat giga 046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 t="11761"/>
          <a:stretch>
            <a:fillRect/>
          </a:stretch>
        </p:blipFill>
        <p:spPr>
          <a:xfrm>
            <a:off x="179512" y="2052681"/>
            <a:ext cx="3263845" cy="2447677"/>
          </a:xfrm>
          <a:prstGeom prst="rect">
            <a:avLst/>
          </a:prstGeom>
          <a:noFill/>
          <a:ln>
            <a:solidFill>
              <a:srgbClr val="663300"/>
            </a:solidFill>
          </a:ln>
        </p:spPr>
      </p:pic>
      <p:sp>
        <p:nvSpPr>
          <p:cNvPr id="2" name="pole tekstowe 1"/>
          <p:cNvSpPr txBox="1"/>
          <p:nvPr/>
        </p:nvSpPr>
        <p:spPr>
          <a:xfrm>
            <a:off x="1" y="436638"/>
            <a:ext cx="9036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Konkurs czytelniczy dla szkół podstawowych połączony z ”Bajkowym pokazem mody”</a:t>
            </a:r>
            <a:endParaRPr lang="pl-PL" sz="3600" b="1" dirty="0"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44824"/>
            <a:ext cx="2448272" cy="3259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851" y="1844824"/>
            <a:ext cx="2448405" cy="3259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WordArt 5"/>
          <p:cNvSpPr>
            <a:spLocks noChangeArrowheads="1" noChangeShapeType="1" noTextEdit="1"/>
          </p:cNvSpPr>
          <p:nvPr/>
        </p:nvSpPr>
        <p:spPr bwMode="auto">
          <a:xfrm>
            <a:off x="107505" y="225425"/>
            <a:ext cx="8928992" cy="1331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1800" b="1" kern="10" dirty="0">
              <a:ln w="9525" cap="sq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10" name="AutoShape 10" descr="1476116_1708257756058009_8535925876629437712_n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pl-PL"/>
          </a:p>
        </p:txBody>
      </p:sp>
      <p:pic>
        <p:nvPicPr>
          <p:cNvPr id="102411" name="Picture 11" descr="5"/>
          <p:cNvPicPr>
            <a:picLocks noChangeAspect="1" noChangeArrowheads="1"/>
          </p:cNvPicPr>
          <p:nvPr/>
        </p:nvPicPr>
        <p:blipFill>
          <a:blip r:embed="rId2" cstate="print"/>
          <a:srcRect l="1987"/>
          <a:stretch>
            <a:fillRect/>
          </a:stretch>
        </p:blipFill>
        <p:spPr bwMode="auto">
          <a:xfrm>
            <a:off x="104490" y="2252177"/>
            <a:ext cx="3239765" cy="2478741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  <p:sp>
        <p:nvSpPr>
          <p:cNvPr id="2" name="pole tekstowe 1"/>
          <p:cNvSpPr txBox="1"/>
          <p:nvPr/>
        </p:nvSpPr>
        <p:spPr>
          <a:xfrm>
            <a:off x="104490" y="2792"/>
            <a:ext cx="89289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„Odzieżówka czyta dzieciom”</a:t>
            </a:r>
          </a:p>
          <a:p>
            <a:pPr algn="ctr"/>
            <a:r>
              <a:rPr lang="pl-PL" sz="3200" b="1" dirty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l-PL" sz="3200" b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ykliczne akcje czytelnicze połączone z zajęciami </a:t>
            </a:r>
            <a:r>
              <a:rPr lang="pl-PL" sz="3200" b="1" dirty="0" err="1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plastyczno</a:t>
            </a:r>
            <a:r>
              <a:rPr lang="pl-PL" sz="3200" b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ruchowymi w szkołach podstawowych</a:t>
            </a:r>
            <a:endParaRPr lang="pl-PL" sz="3200" b="1" dirty="0"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708919"/>
            <a:ext cx="3058786" cy="2475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562" y="2197281"/>
            <a:ext cx="2347920" cy="259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60" name="Picture 4" descr="PART_1460887273152"/>
          <p:cNvPicPr>
            <a:picLocks noChangeAspect="1" noChangeArrowheads="1"/>
          </p:cNvPicPr>
          <p:nvPr/>
        </p:nvPicPr>
        <p:blipFill>
          <a:blip r:embed="rId2" cstate="print"/>
          <a:srcRect l="10292" t="7436" r="4884"/>
          <a:stretch>
            <a:fillRect/>
          </a:stretch>
        </p:blipFill>
        <p:spPr bwMode="auto">
          <a:xfrm>
            <a:off x="1331640" y="1700808"/>
            <a:ext cx="2457468" cy="4028678"/>
          </a:xfrm>
          <a:prstGeom prst="rect">
            <a:avLst/>
          </a:prstGeom>
          <a:noFill/>
          <a:ln w="9525">
            <a:solidFill>
              <a:srgbClr val="333300"/>
            </a:solidFill>
            <a:miter lim="800000"/>
            <a:headEnd/>
            <a:tailEnd/>
          </a:ln>
        </p:spPr>
      </p:pic>
      <p:pic>
        <p:nvPicPr>
          <p:cNvPr id="173062" name="Picture 6" descr="PART_1460887262992"/>
          <p:cNvPicPr>
            <a:picLocks noChangeAspect="1" noChangeArrowheads="1"/>
          </p:cNvPicPr>
          <p:nvPr/>
        </p:nvPicPr>
        <p:blipFill>
          <a:blip r:embed="rId3" cstate="print"/>
          <a:srcRect t="12570" r="12862"/>
          <a:stretch>
            <a:fillRect/>
          </a:stretch>
        </p:blipFill>
        <p:spPr bwMode="auto">
          <a:xfrm>
            <a:off x="5004048" y="1628505"/>
            <a:ext cx="2304256" cy="4113657"/>
          </a:xfrm>
          <a:prstGeom prst="rect">
            <a:avLst/>
          </a:prstGeom>
          <a:noFill/>
          <a:ln w="9525">
            <a:solidFill>
              <a:srgbClr val="333300"/>
            </a:solidFill>
            <a:miter lim="800000"/>
            <a:headEnd/>
            <a:tailEnd/>
          </a:ln>
        </p:spPr>
      </p:pic>
      <p:sp>
        <p:nvSpPr>
          <p:cNvPr id="2" name="pole tekstowe 1"/>
          <p:cNvSpPr txBox="1"/>
          <p:nvPr/>
        </p:nvSpPr>
        <p:spPr>
          <a:xfrm>
            <a:off x="9246" y="30506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Udział uczennic klasy 1 ag w „Małej Pętelce”</a:t>
            </a:r>
            <a:endParaRPr lang="pl-PL" sz="3600" b="1" dirty="0"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WordArt 5"/>
          <p:cNvSpPr>
            <a:spLocks noChangeArrowheads="1" noChangeShapeType="1" noTextEdit="1"/>
          </p:cNvSpPr>
          <p:nvPr/>
        </p:nvSpPr>
        <p:spPr bwMode="auto">
          <a:xfrm>
            <a:off x="468313" y="260350"/>
            <a:ext cx="8229600" cy="468313"/>
          </a:xfrm>
          <a:prstGeom prst="rect">
            <a:avLst/>
          </a:prstGeom>
          <a:noFill/>
          <a:ln w="9525" cmpd="sng">
            <a:noFill/>
            <a:prstDash val="solid"/>
          </a:ln>
          <a:effectLst/>
          <a:scene3d>
            <a:camera prst="orthographicFront"/>
            <a:lightRig rig="balanced" dir="t"/>
          </a:scene3d>
          <a:sp3d prstMaterial="plastic"/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pl-PL" sz="2000" kern="10" dirty="0">
              <a:ln w="9525" cap="sq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gradFill rotWithShape="1">
                <a:gsLst>
                  <a:gs pos="0">
                    <a:srgbClr val="996600"/>
                  </a:gs>
                  <a:gs pos="100000">
                    <a:srgbClr val="FFCC66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107504" y="260350"/>
            <a:ext cx="8928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Szkolny wolontariat</a:t>
            </a:r>
            <a:endParaRPr lang="pl-PL" sz="4400" b="1" dirty="0"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4802615" cy="2895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004244"/>
            <a:ext cx="3594844" cy="2879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17" name="Text Box 21"/>
          <p:cNvSpPr txBox="1">
            <a:spLocks noChangeArrowheads="1"/>
          </p:cNvSpPr>
          <p:nvPr/>
        </p:nvSpPr>
        <p:spPr bwMode="auto">
          <a:xfrm>
            <a:off x="1439863" y="5408613"/>
            <a:ext cx="6103937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55320" name="AutoShape 24"/>
          <p:cNvSpPr>
            <a:spLocks noChangeArrowheads="1"/>
          </p:cNvSpPr>
          <p:nvPr/>
        </p:nvSpPr>
        <p:spPr bwMode="auto">
          <a:xfrm>
            <a:off x="971600" y="3716339"/>
            <a:ext cx="7848550" cy="2376958"/>
          </a:xfrm>
          <a:prstGeom prst="flowChartAlternateProcess">
            <a:avLst/>
          </a:prstGeom>
          <a:solidFill>
            <a:srgbClr val="FFFF9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>
              <a:buFont typeface="Wingdings" pitchFamily="2" charset="2"/>
              <a:buNone/>
            </a:pPr>
            <a:r>
              <a:rPr lang="pl-PL" sz="2400">
                <a:solidFill>
                  <a:srgbClr val="996600"/>
                </a:solidFill>
              </a:rPr>
              <a:t>Strona internetowa szkoły</a:t>
            </a:r>
          </a:p>
          <a:p>
            <a:pPr algn="ctr">
              <a:buFont typeface="Wingdings" pitchFamily="2" charset="2"/>
              <a:buNone/>
            </a:pPr>
            <a:r>
              <a:rPr lang="pl-PL" sz="2400">
                <a:solidFill>
                  <a:srgbClr val="996600"/>
                </a:solidFill>
              </a:rPr>
              <a:t>Facebook Gimnazjum nr 1</a:t>
            </a:r>
          </a:p>
          <a:p>
            <a:pPr algn="ctr">
              <a:buFont typeface="Wingdings" pitchFamily="2" charset="2"/>
              <a:buNone/>
            </a:pPr>
            <a:r>
              <a:rPr lang="pl-PL" sz="2400">
                <a:solidFill>
                  <a:srgbClr val="996600"/>
                </a:solidFill>
              </a:rPr>
              <a:t>Informator w serwisie oświatowym </a:t>
            </a:r>
          </a:p>
          <a:p>
            <a:pPr algn="ctr">
              <a:buFont typeface="Wingdings" pitchFamily="2" charset="2"/>
              <a:buNone/>
            </a:pPr>
            <a:r>
              <a:rPr lang="pl-PL" sz="2400">
                <a:solidFill>
                  <a:srgbClr val="996600"/>
                </a:solidFill>
              </a:rPr>
              <a:t>Biuletyn Rady Osiedla Stare Miasto</a:t>
            </a:r>
          </a:p>
        </p:txBody>
      </p:sp>
      <p:pic>
        <p:nvPicPr>
          <p:cNvPr id="55322" name="Picture 26" descr="baner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38" y="1268413"/>
            <a:ext cx="8351837" cy="1933575"/>
          </a:xfrm>
          <a:prstGeom prst="rect">
            <a:avLst/>
          </a:prstGeom>
          <a:noFill/>
        </p:spPr>
      </p:pic>
      <p:sp>
        <p:nvSpPr>
          <p:cNvPr id="2" name="pole tekstowe 1"/>
          <p:cNvSpPr txBox="1"/>
          <p:nvPr/>
        </p:nvSpPr>
        <p:spPr>
          <a:xfrm>
            <a:off x="0" y="332656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Działalność informacyjna</a:t>
            </a:r>
            <a:endParaRPr lang="pl-PL" sz="4400" b="1" dirty="0"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1296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Efekty promocji szkoły</a:t>
            </a:r>
            <a:endParaRPr lang="pl-P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23528" y="1556792"/>
            <a:ext cx="864096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pozytywny wizerunek </a:t>
            </a:r>
            <a:r>
              <a:rPr lang="pl-PL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szkoły;</a:t>
            </a:r>
            <a:endParaRPr lang="pl-PL" sz="2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takiej szkole uczeń, rodzic i nauczyciel chętnie podejmują nowe inicjatywy, identyfikują się z nią i dążą do wykreowania obrazu jeszcze bardziej atrakcyjnego w opinii społeczności </a:t>
            </a:r>
            <a:r>
              <a:rPr lang="pl-PL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lokalnej</a:t>
            </a:r>
          </a:p>
          <a:p>
            <a:pPr algn="just"/>
            <a:endParaRPr lang="pl-PL" sz="2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zadowalający nabór w roku szkolnym </a:t>
            </a:r>
            <a:r>
              <a:rPr lang="pl-PL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2014/2015;</a:t>
            </a:r>
            <a:endParaRPr lang="pl-PL" sz="2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Szczególnie istotne to reaktywowanie pełnej  klasy  w zawodzie technik technologii odzieży i nabór do klasy pierwszej gimnazjum o profilu wizaż i stylizacja. Należy pamiętać, że niektóre osoby z tej klasy deklarują chęć kontynuowania nauki w szkole </a:t>
            </a:r>
            <a:r>
              <a:rPr lang="pl-PL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ponadgimnazjalnej</a:t>
            </a:r>
          </a:p>
          <a:p>
            <a:pPr algn="just"/>
            <a:endParaRPr lang="pl-PL" sz="2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duże zainteresowanie ofertą edukacyjną ZSO potencjalnych kandydatów do nauki  w klasach pierwszych w roku </a:t>
            </a:r>
            <a:r>
              <a:rPr lang="pl-PL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bieżącym</a:t>
            </a:r>
            <a:r>
              <a:rPr lang="pl-PL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sz="2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00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pl-PL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Wnioski do dalszej pracy i propozycje </a:t>
            </a:r>
            <a:endParaRPr lang="pl-PL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500034" y="1582341"/>
            <a:ext cx="803240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odstąpienie od organizowania imprezy „Popołudnie z  Odzieżówką” w obecnym terminie</a:t>
            </a:r>
            <a:r>
              <a:rPr lang="pl-PL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                     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l-PL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przygotowanie nowej, uaktualnionej prezentacji multimedialnej o szkole;</a:t>
            </a:r>
            <a:endParaRPr lang="pl-PL" sz="20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zaproponowanie dwóch terminów Drzwi Otwartych</a:t>
            </a:r>
            <a:r>
              <a:rPr lang="pl-PL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pl-PL" sz="20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przeprowadzenie wśród uczniów ZSO ankiety  na temat ich preferencji i oczekiwań dotyczących imprez organizowanych w szkole</a:t>
            </a:r>
            <a:r>
              <a:rPr lang="pl-PL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pl-PL" sz="20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stworzenie listy propozycji działań promocyjnych, które Państwo </a:t>
            </a:r>
            <a:r>
              <a:rPr lang="pl-PL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zgłaszacie;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l-PL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organizowanie w szkołach podstawowych pokazów i prezentacji działań szkoły z udziałem naszych uczniów;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l-PL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podjęcie prób zaproszenia klas szóstych szkół </a:t>
            </a:r>
            <a:r>
              <a:rPr lang="pl-PL" sz="2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pozarejonowych</a:t>
            </a:r>
            <a:r>
              <a:rPr lang="pl-PL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pl-PL" sz="2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pl-PL" sz="2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pl-PL" sz="20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46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rodynamiczny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czny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czny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566</TotalTime>
  <Words>579</Words>
  <Application>Microsoft Office PowerPoint</Application>
  <PresentationFormat>Pokaz na ekranie (4:3)</PresentationFormat>
  <Paragraphs>87</Paragraphs>
  <Slides>33</Slides>
  <Notes>3</Notes>
  <HiddenSlides>0</HiddenSlides>
  <MMClips>0</MMClips>
  <ScaleCrop>false</ScaleCrop>
  <HeadingPairs>
    <vt:vector size="8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42" baseType="lpstr">
      <vt:lpstr>Arial</vt:lpstr>
      <vt:lpstr>Calibri</vt:lpstr>
      <vt:lpstr>Georgia</vt:lpstr>
      <vt:lpstr>Impact</vt:lpstr>
      <vt:lpstr>Times New Roman</vt:lpstr>
      <vt:lpstr>Trebuchet MS</vt:lpstr>
      <vt:lpstr>Wingdings</vt:lpstr>
      <vt:lpstr>Aerodynamiczny</vt:lpstr>
      <vt:lpstr>Acrobat Document</vt:lpstr>
      <vt:lpstr>Działania promocyjne  2015/2016</vt:lpstr>
      <vt:lpstr>Cele promocji</vt:lpstr>
      <vt:lpstr>Popołudnie z „Odzieżówką” 20 11 2015</vt:lpstr>
      <vt:lpstr>Targi edukacyjne w Gimnazjum nr 2  w Luboniu  „Dziś uczeń, jutro pracownik” 07 12 2015 i 04 02 2016 </vt:lpstr>
      <vt:lpstr>Zajęcia rękodzielnicze dla uczniów ZSO 14 12 2015</vt:lpstr>
      <vt:lpstr>Organizacja Kiermaszu Świątecznego wspólnie z SU 16-17 12 2015  </vt:lpstr>
      <vt:lpstr>Drzwi otwarte</vt:lpstr>
      <vt:lpstr>Tydzień Mody 08 – 12 02 2016</vt:lpstr>
      <vt:lpstr>Targi edukacyjne w Gimnazjum nr 53 w Poznaniu 09 02 2016</vt:lpstr>
      <vt:lpstr>Rozdanie ulotek nauczycielom szkół gimnazjalnych z ofertą edukacyjną ZSO podczas trwania konkursu „Moja Wielkopolska” 11 02 2016</vt:lpstr>
      <vt:lpstr>Targi edukacyjne „Wybierz szkołę dla siebie” w Gimnazjum nr 64 w Poznaniu 29 02 2016</vt:lpstr>
      <vt:lpstr>Zajęcia rękodzielnicze dla uczniów ZSO – przygotowanie materiałów promocyjnych szkoły  luty 2016</vt:lpstr>
      <vt:lpstr>Targi Edukacji i Pracy w Mosińskim Ośrodku Kultury 01 03 2016</vt:lpstr>
      <vt:lpstr>Giełda szkół ponadgimnazjalnych w Gimnazjum nr  60  w Poznaniu 03 03 2016</vt:lpstr>
      <vt:lpstr>Przedstawienie oferty ZSO w Gimnazjum  w Rokietnicy 15 03 2016</vt:lpstr>
      <vt:lpstr>Targi Edukacyjne 18 – 20 03 2016   </vt:lpstr>
      <vt:lpstr>Arena Zawodów II edycja programu ”Szacun dla zawodowców” 01 04 2016</vt:lpstr>
      <vt:lpstr>Prezentacja programu PowerPoint</vt:lpstr>
      <vt:lpstr>Targi edukacyjne w Gimnazjum w Murowanej Goślinie 22 04 2016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Efekty promocji szkoły</vt:lpstr>
      <vt:lpstr>Wnioski do dalszej pracy i propozycje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Działania promocyjne Semestr I</dc:title>
  <dc:creator>Aneta</dc:creator>
  <cp:lastModifiedBy>Renata Jocz</cp:lastModifiedBy>
  <cp:revision>55</cp:revision>
  <dcterms:created xsi:type="dcterms:W3CDTF">2016-01-29T13:17:57Z</dcterms:created>
  <dcterms:modified xsi:type="dcterms:W3CDTF">2017-06-11T18:41:01Z</dcterms:modified>
</cp:coreProperties>
</file>