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sldIdLst>
    <p:sldId id="301" r:id="rId2"/>
    <p:sldId id="272" r:id="rId3"/>
    <p:sldId id="273" r:id="rId4"/>
    <p:sldId id="257" r:id="rId5"/>
    <p:sldId id="281" r:id="rId6"/>
    <p:sldId id="280" r:id="rId7"/>
    <p:sldId id="259" r:id="rId8"/>
    <p:sldId id="274" r:id="rId9"/>
    <p:sldId id="275" r:id="rId10"/>
    <p:sldId id="262" r:id="rId11"/>
    <p:sldId id="276" r:id="rId12"/>
    <p:sldId id="261" r:id="rId13"/>
    <p:sldId id="277" r:id="rId14"/>
    <p:sldId id="263" r:id="rId15"/>
    <p:sldId id="278" r:id="rId16"/>
    <p:sldId id="264" r:id="rId17"/>
    <p:sldId id="279" r:id="rId18"/>
    <p:sldId id="265" r:id="rId19"/>
    <p:sldId id="284" r:id="rId20"/>
    <p:sldId id="266" r:id="rId21"/>
    <p:sldId id="282" r:id="rId22"/>
    <p:sldId id="283" r:id="rId23"/>
    <p:sldId id="271" r:id="rId2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58F342-9EBF-4064-8355-5E4EB2F4F8CD}" type="doc">
      <dgm:prSet loTypeId="urn:microsoft.com/office/officeart/2005/8/layout/cycle4" loCatId="relationship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pl-PL"/>
        </a:p>
      </dgm:t>
    </dgm:pt>
    <dgm:pt modelId="{60686EFF-FD8F-44C4-A3D7-FE91E3761C69}">
      <dgm:prSet phldrT="[Tekst]" custT="1"/>
      <dgm:spPr/>
      <dgm:t>
        <a:bodyPr/>
        <a:lstStyle/>
        <a:p>
          <a:r>
            <a:rPr lang="pl-PL" sz="2400" dirty="0"/>
            <a:t>PROJEKTOWANIE</a:t>
          </a:r>
          <a:r>
            <a:rPr lang="pl-PL" sz="1600" dirty="0"/>
            <a:t> </a:t>
          </a:r>
        </a:p>
      </dgm:t>
    </dgm:pt>
    <dgm:pt modelId="{C4BE3F89-8E24-4AB9-B76F-E62E77BA5EBE}" type="parTrans" cxnId="{A5699F53-5D92-4FB5-8023-02FF7A79A052}">
      <dgm:prSet/>
      <dgm:spPr/>
      <dgm:t>
        <a:bodyPr/>
        <a:lstStyle/>
        <a:p>
          <a:endParaRPr lang="pl-PL"/>
        </a:p>
      </dgm:t>
    </dgm:pt>
    <dgm:pt modelId="{7AF104C1-8140-424B-B0BB-EDD93C832674}" type="sibTrans" cxnId="{A5699F53-5D92-4FB5-8023-02FF7A79A052}">
      <dgm:prSet/>
      <dgm:spPr/>
      <dgm:t>
        <a:bodyPr/>
        <a:lstStyle/>
        <a:p>
          <a:endParaRPr lang="pl-PL"/>
        </a:p>
      </dgm:t>
    </dgm:pt>
    <dgm:pt modelId="{B5B50AF2-8837-46F4-8E44-317E6B1EF551}">
      <dgm:prSet phldrT="[Tekst]" custT="1"/>
      <dgm:spPr/>
      <dgm:t>
        <a:bodyPr/>
        <a:lstStyle/>
        <a:p>
          <a:r>
            <a:rPr lang="pl-PL" sz="2400" dirty="0"/>
            <a:t>WYTWARZANIE</a:t>
          </a:r>
        </a:p>
      </dgm:t>
    </dgm:pt>
    <dgm:pt modelId="{20B3C224-967E-4193-AC85-E2B23B457531}" type="parTrans" cxnId="{DD650DC4-FF75-4DD7-AFFA-C518B0E69390}">
      <dgm:prSet/>
      <dgm:spPr/>
      <dgm:t>
        <a:bodyPr/>
        <a:lstStyle/>
        <a:p>
          <a:endParaRPr lang="pl-PL"/>
        </a:p>
      </dgm:t>
    </dgm:pt>
    <dgm:pt modelId="{7D153819-5D36-42D8-8894-D7985672CD8A}" type="sibTrans" cxnId="{DD650DC4-FF75-4DD7-AFFA-C518B0E69390}">
      <dgm:prSet/>
      <dgm:spPr/>
      <dgm:t>
        <a:bodyPr/>
        <a:lstStyle/>
        <a:p>
          <a:endParaRPr lang="pl-PL"/>
        </a:p>
      </dgm:t>
    </dgm:pt>
    <dgm:pt modelId="{A6CEA296-1BB8-4EDE-AAA7-9E9D0B132D36}">
      <dgm:prSet phldrT="[Tekst]" custT="1"/>
      <dgm:spPr/>
      <dgm:t>
        <a:bodyPr/>
        <a:lstStyle/>
        <a:p>
          <a:r>
            <a:rPr lang="pl-PL" sz="2400" dirty="0"/>
            <a:t>ZAPEWNIENIE JAKOŚCI </a:t>
          </a:r>
        </a:p>
      </dgm:t>
    </dgm:pt>
    <dgm:pt modelId="{29484A9C-B410-44DA-AA03-B143B6E98654}" type="parTrans" cxnId="{126EC783-D774-4426-ADCD-FEB9454290DA}">
      <dgm:prSet/>
      <dgm:spPr/>
      <dgm:t>
        <a:bodyPr/>
        <a:lstStyle/>
        <a:p>
          <a:endParaRPr lang="pl-PL"/>
        </a:p>
      </dgm:t>
    </dgm:pt>
    <dgm:pt modelId="{87CDA8A3-8846-4527-AE31-0792EC76FD50}" type="sibTrans" cxnId="{126EC783-D774-4426-ADCD-FEB9454290DA}">
      <dgm:prSet/>
      <dgm:spPr/>
      <dgm:t>
        <a:bodyPr/>
        <a:lstStyle/>
        <a:p>
          <a:endParaRPr lang="pl-PL"/>
        </a:p>
      </dgm:t>
    </dgm:pt>
    <dgm:pt modelId="{1E4310E6-6D46-475D-817D-4DDEA958B1E2}">
      <dgm:prSet phldrT="[Tekst]" custT="1"/>
      <dgm:spPr/>
      <dgm:t>
        <a:bodyPr/>
        <a:lstStyle/>
        <a:p>
          <a:pPr algn="just"/>
          <a:r>
            <a:rPr lang="pl-PL" sz="2300" dirty="0"/>
            <a:t>MARKETING </a:t>
          </a:r>
          <a:r>
            <a:rPr lang="pl-PL" sz="2400" dirty="0"/>
            <a:t>SPRZEDAŻ</a:t>
          </a:r>
        </a:p>
      </dgm:t>
    </dgm:pt>
    <dgm:pt modelId="{08C5BC12-8FCD-4945-AA44-E52CCB20A9BF}" type="parTrans" cxnId="{EA446ACA-E697-4EA2-87B0-6DA1622437FE}">
      <dgm:prSet/>
      <dgm:spPr/>
      <dgm:t>
        <a:bodyPr/>
        <a:lstStyle/>
        <a:p>
          <a:endParaRPr lang="pl-PL"/>
        </a:p>
      </dgm:t>
    </dgm:pt>
    <dgm:pt modelId="{6D1E02A8-7F71-4030-8717-856B8C8C3969}" type="sibTrans" cxnId="{EA446ACA-E697-4EA2-87B0-6DA1622437FE}">
      <dgm:prSet/>
      <dgm:spPr/>
      <dgm:t>
        <a:bodyPr/>
        <a:lstStyle/>
        <a:p>
          <a:endParaRPr lang="pl-PL"/>
        </a:p>
      </dgm:t>
    </dgm:pt>
    <dgm:pt modelId="{79B67156-56E3-4E03-90BC-41C5EBE1F303}" type="pres">
      <dgm:prSet presAssocID="{6F58F342-9EBF-4064-8355-5E4EB2F4F8CD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2C4E57AA-8B34-4AA2-B093-9A66012B904D}" type="pres">
      <dgm:prSet presAssocID="{6F58F342-9EBF-4064-8355-5E4EB2F4F8CD}" presName="children" presStyleCnt="0"/>
      <dgm:spPr/>
    </dgm:pt>
    <dgm:pt modelId="{4FACF4C2-8ABF-48CA-8B25-6526C07A09E5}" type="pres">
      <dgm:prSet presAssocID="{6F58F342-9EBF-4064-8355-5E4EB2F4F8CD}" presName="childPlaceholder" presStyleCnt="0"/>
      <dgm:spPr/>
    </dgm:pt>
    <dgm:pt modelId="{09E8F139-A28B-4521-AC12-8BDE33C1777D}" type="pres">
      <dgm:prSet presAssocID="{6F58F342-9EBF-4064-8355-5E4EB2F4F8CD}" presName="circle" presStyleCnt="0"/>
      <dgm:spPr/>
    </dgm:pt>
    <dgm:pt modelId="{1CA776EF-8EEC-4FC4-A6F0-32795D9DCF40}" type="pres">
      <dgm:prSet presAssocID="{6F58F342-9EBF-4064-8355-5E4EB2F4F8CD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14136276-3624-4A86-AC97-9D38B291FEE7}" type="pres">
      <dgm:prSet presAssocID="{6F58F342-9EBF-4064-8355-5E4EB2F4F8CD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025E9961-B01C-43D7-8046-E9FDC032CD03}" type="pres">
      <dgm:prSet presAssocID="{6F58F342-9EBF-4064-8355-5E4EB2F4F8CD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0D0F41FC-FFD1-4EEC-B6B8-CA29D0B78A61}" type="pres">
      <dgm:prSet presAssocID="{6F58F342-9EBF-4064-8355-5E4EB2F4F8CD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82028594-0692-42CC-89B5-DE1879775B9D}" type="pres">
      <dgm:prSet presAssocID="{6F58F342-9EBF-4064-8355-5E4EB2F4F8CD}" presName="quadrantPlaceholder" presStyleCnt="0"/>
      <dgm:spPr/>
    </dgm:pt>
    <dgm:pt modelId="{4344148A-B0C6-4EA9-91C2-36530A5D2755}" type="pres">
      <dgm:prSet presAssocID="{6F58F342-9EBF-4064-8355-5E4EB2F4F8CD}" presName="center1" presStyleLbl="fgShp" presStyleIdx="0" presStyleCnt="2"/>
      <dgm:spPr/>
    </dgm:pt>
    <dgm:pt modelId="{606F9CCD-C224-4C1B-ABC2-6DDCDFC531A8}" type="pres">
      <dgm:prSet presAssocID="{6F58F342-9EBF-4064-8355-5E4EB2F4F8CD}" presName="center2" presStyleLbl="fgShp" presStyleIdx="1" presStyleCnt="2"/>
      <dgm:spPr/>
    </dgm:pt>
  </dgm:ptLst>
  <dgm:cxnLst>
    <dgm:cxn modelId="{73EE8720-A3BA-4D5D-B300-70CA9FF59D91}" type="presOf" srcId="{60686EFF-FD8F-44C4-A3D7-FE91E3761C69}" destId="{1CA776EF-8EEC-4FC4-A6F0-32795D9DCF40}" srcOrd="0" destOrd="0" presId="urn:microsoft.com/office/officeart/2005/8/layout/cycle4"/>
    <dgm:cxn modelId="{6A45D43E-E75D-465C-8685-86494CDF8291}" type="presOf" srcId="{A6CEA296-1BB8-4EDE-AAA7-9E9D0B132D36}" destId="{025E9961-B01C-43D7-8046-E9FDC032CD03}" srcOrd="0" destOrd="0" presId="urn:microsoft.com/office/officeart/2005/8/layout/cycle4"/>
    <dgm:cxn modelId="{7AD44E47-4D90-4A07-9E52-EB538295FBD3}" type="presOf" srcId="{1E4310E6-6D46-475D-817D-4DDEA958B1E2}" destId="{0D0F41FC-FFD1-4EEC-B6B8-CA29D0B78A61}" srcOrd="0" destOrd="0" presId="urn:microsoft.com/office/officeart/2005/8/layout/cycle4"/>
    <dgm:cxn modelId="{A5699F53-5D92-4FB5-8023-02FF7A79A052}" srcId="{6F58F342-9EBF-4064-8355-5E4EB2F4F8CD}" destId="{60686EFF-FD8F-44C4-A3D7-FE91E3761C69}" srcOrd="0" destOrd="0" parTransId="{C4BE3F89-8E24-4AB9-B76F-E62E77BA5EBE}" sibTransId="{7AF104C1-8140-424B-B0BB-EDD93C832674}"/>
    <dgm:cxn modelId="{126EC783-D774-4426-ADCD-FEB9454290DA}" srcId="{6F58F342-9EBF-4064-8355-5E4EB2F4F8CD}" destId="{A6CEA296-1BB8-4EDE-AAA7-9E9D0B132D36}" srcOrd="2" destOrd="0" parTransId="{29484A9C-B410-44DA-AA03-B143B6E98654}" sibTransId="{87CDA8A3-8846-4527-AE31-0792EC76FD50}"/>
    <dgm:cxn modelId="{5E42F494-B10D-485D-963F-C040062AD991}" type="presOf" srcId="{6F58F342-9EBF-4064-8355-5E4EB2F4F8CD}" destId="{79B67156-56E3-4E03-90BC-41C5EBE1F303}" srcOrd="0" destOrd="0" presId="urn:microsoft.com/office/officeart/2005/8/layout/cycle4"/>
    <dgm:cxn modelId="{DD650DC4-FF75-4DD7-AFFA-C518B0E69390}" srcId="{6F58F342-9EBF-4064-8355-5E4EB2F4F8CD}" destId="{B5B50AF2-8837-46F4-8E44-317E6B1EF551}" srcOrd="1" destOrd="0" parTransId="{20B3C224-967E-4193-AC85-E2B23B457531}" sibTransId="{7D153819-5D36-42D8-8894-D7985672CD8A}"/>
    <dgm:cxn modelId="{EA446ACA-E697-4EA2-87B0-6DA1622437FE}" srcId="{6F58F342-9EBF-4064-8355-5E4EB2F4F8CD}" destId="{1E4310E6-6D46-475D-817D-4DDEA958B1E2}" srcOrd="3" destOrd="0" parTransId="{08C5BC12-8FCD-4945-AA44-E52CCB20A9BF}" sibTransId="{6D1E02A8-7F71-4030-8717-856B8C8C3969}"/>
    <dgm:cxn modelId="{23DCFADB-57AB-4121-8858-040648645946}" type="presOf" srcId="{B5B50AF2-8837-46F4-8E44-317E6B1EF551}" destId="{14136276-3624-4A86-AC97-9D38B291FEE7}" srcOrd="0" destOrd="0" presId="urn:microsoft.com/office/officeart/2005/8/layout/cycle4"/>
    <dgm:cxn modelId="{903C8749-A6D5-4D13-8BF5-3E2BE189D7A9}" type="presParOf" srcId="{79B67156-56E3-4E03-90BC-41C5EBE1F303}" destId="{2C4E57AA-8B34-4AA2-B093-9A66012B904D}" srcOrd="0" destOrd="0" presId="urn:microsoft.com/office/officeart/2005/8/layout/cycle4"/>
    <dgm:cxn modelId="{07256AB2-878F-4724-BB6D-0E8FF8361740}" type="presParOf" srcId="{2C4E57AA-8B34-4AA2-B093-9A66012B904D}" destId="{4FACF4C2-8ABF-48CA-8B25-6526C07A09E5}" srcOrd="0" destOrd="0" presId="urn:microsoft.com/office/officeart/2005/8/layout/cycle4"/>
    <dgm:cxn modelId="{84815393-753A-4738-B5DE-6C1C7A94DBDE}" type="presParOf" srcId="{79B67156-56E3-4E03-90BC-41C5EBE1F303}" destId="{09E8F139-A28B-4521-AC12-8BDE33C1777D}" srcOrd="1" destOrd="0" presId="urn:microsoft.com/office/officeart/2005/8/layout/cycle4"/>
    <dgm:cxn modelId="{2CE36B7C-733C-47E2-9909-1E7C25708679}" type="presParOf" srcId="{09E8F139-A28B-4521-AC12-8BDE33C1777D}" destId="{1CA776EF-8EEC-4FC4-A6F0-32795D9DCF40}" srcOrd="0" destOrd="0" presId="urn:microsoft.com/office/officeart/2005/8/layout/cycle4"/>
    <dgm:cxn modelId="{A032AA63-D466-4493-A859-E1CF0EAD33A8}" type="presParOf" srcId="{09E8F139-A28B-4521-AC12-8BDE33C1777D}" destId="{14136276-3624-4A86-AC97-9D38B291FEE7}" srcOrd="1" destOrd="0" presId="urn:microsoft.com/office/officeart/2005/8/layout/cycle4"/>
    <dgm:cxn modelId="{3A92BB93-01C5-4728-873A-BF1E0659A227}" type="presParOf" srcId="{09E8F139-A28B-4521-AC12-8BDE33C1777D}" destId="{025E9961-B01C-43D7-8046-E9FDC032CD03}" srcOrd="2" destOrd="0" presId="urn:microsoft.com/office/officeart/2005/8/layout/cycle4"/>
    <dgm:cxn modelId="{B2954451-D50E-44BB-9B5C-A065516843C3}" type="presParOf" srcId="{09E8F139-A28B-4521-AC12-8BDE33C1777D}" destId="{0D0F41FC-FFD1-4EEC-B6B8-CA29D0B78A61}" srcOrd="3" destOrd="0" presId="urn:microsoft.com/office/officeart/2005/8/layout/cycle4"/>
    <dgm:cxn modelId="{5A4349E3-36A9-4CE3-B241-13D68953E378}" type="presParOf" srcId="{09E8F139-A28B-4521-AC12-8BDE33C1777D}" destId="{82028594-0692-42CC-89B5-DE1879775B9D}" srcOrd="4" destOrd="0" presId="urn:microsoft.com/office/officeart/2005/8/layout/cycle4"/>
    <dgm:cxn modelId="{DF60CCF3-E4D9-4ECC-AA17-419F2F9798A6}" type="presParOf" srcId="{79B67156-56E3-4E03-90BC-41C5EBE1F303}" destId="{4344148A-B0C6-4EA9-91C2-36530A5D2755}" srcOrd="2" destOrd="0" presId="urn:microsoft.com/office/officeart/2005/8/layout/cycle4"/>
    <dgm:cxn modelId="{41A85170-ED39-4D42-A853-38A4D267A929}" type="presParOf" srcId="{79B67156-56E3-4E03-90BC-41C5EBE1F303}" destId="{606F9CCD-C224-4C1B-ABC2-6DDCDFC531A8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DBBA3D-B580-4AFB-9E58-A8282D9BF4B0}" type="doc">
      <dgm:prSet loTypeId="urn:microsoft.com/office/officeart/2008/layout/HexagonCluster" loCatId="relationship" qsTypeId="urn:microsoft.com/office/officeart/2005/8/quickstyle/simple5" qsCatId="simple" csTypeId="urn:microsoft.com/office/officeart/2005/8/colors/accent4_1" csCatId="accent4" phldr="1"/>
      <dgm:spPr/>
      <dgm:t>
        <a:bodyPr/>
        <a:lstStyle/>
        <a:p>
          <a:endParaRPr lang="pl-PL"/>
        </a:p>
      </dgm:t>
    </dgm:pt>
    <dgm:pt modelId="{467F66D1-44EE-4621-BC9A-339F12C5128A}">
      <dgm:prSet phldrT="[Tekst]" custT="1"/>
      <dgm:spPr/>
      <dgm:t>
        <a:bodyPr/>
        <a:lstStyle/>
        <a:p>
          <a:r>
            <a:rPr lang="pl-PL" sz="1600" dirty="0"/>
            <a:t>Poznanie  rzeczywistego obrazu pracy, wymaganych kwalifikacji, potencjalnego rynku edukacji i pracy, a także zapotrzebowania na dany zawód na lokalnym pracy</a:t>
          </a:r>
          <a:r>
            <a:rPr lang="pl-PL" sz="1800" dirty="0"/>
            <a:t>. </a:t>
          </a:r>
        </a:p>
      </dgm:t>
    </dgm:pt>
    <dgm:pt modelId="{A64EC034-1E80-4AC3-9CA1-E6E63439A6F0}" type="parTrans" cxnId="{A5BD09F9-A463-49CE-820B-D11F34971BB8}">
      <dgm:prSet/>
      <dgm:spPr/>
      <dgm:t>
        <a:bodyPr/>
        <a:lstStyle/>
        <a:p>
          <a:endParaRPr lang="pl-PL"/>
        </a:p>
      </dgm:t>
    </dgm:pt>
    <dgm:pt modelId="{0B17BF55-89E6-46E0-8513-FDD9810D9676}" type="sibTrans" cxnId="{A5BD09F9-A463-49CE-820B-D11F34971BB8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pl-PL"/>
        </a:p>
      </dgm:t>
    </dgm:pt>
    <dgm:pt modelId="{8A91F96C-8984-4B61-B699-7B3A16B3C070}">
      <dgm:prSet phldrT="[Tekst]" custT="1"/>
      <dgm:spPr/>
      <dgm:t>
        <a:bodyPr/>
        <a:lstStyle/>
        <a:p>
          <a:r>
            <a:rPr lang="pl-PL" sz="1800" dirty="0">
              <a:latin typeface="+mn-lt"/>
              <a:ea typeface="Arial" panose="020B0604020202020204" pitchFamily="34" charset="0"/>
              <a:cs typeface="Myriad Pro"/>
            </a:rPr>
            <a:t>Co lubię robić? </a:t>
          </a:r>
          <a:br>
            <a:rPr lang="pl-PL" sz="1800" dirty="0">
              <a:latin typeface="+mn-lt"/>
              <a:ea typeface="Arial" panose="020B0604020202020204" pitchFamily="34" charset="0"/>
              <a:cs typeface="Myriad Pro"/>
            </a:rPr>
          </a:br>
          <a:r>
            <a:rPr lang="pl-PL" sz="1800" dirty="0">
              <a:latin typeface="+mn-lt"/>
              <a:ea typeface="Arial" panose="020B0604020202020204" pitchFamily="34" charset="0"/>
              <a:cs typeface="Myriad Pro"/>
            </a:rPr>
            <a:t>Czy lubię pracować </a:t>
          </a:r>
          <a:br>
            <a:rPr lang="pl-PL" sz="1800" dirty="0">
              <a:latin typeface="+mn-lt"/>
              <a:ea typeface="Arial" panose="020B0604020202020204" pitchFamily="34" charset="0"/>
              <a:cs typeface="Myriad Pro"/>
            </a:rPr>
          </a:br>
          <a:r>
            <a:rPr lang="pl-PL" sz="1800" dirty="0">
              <a:latin typeface="+mn-lt"/>
              <a:ea typeface="Arial" panose="020B0604020202020204" pitchFamily="34" charset="0"/>
              <a:cs typeface="Myriad Pro"/>
            </a:rPr>
            <a:t>w grupie? Czy lubię poznawać nowe rzeczy? Czy lubię czynności powtarzalne?</a:t>
          </a:r>
        </a:p>
        <a:p>
          <a:endParaRPr lang="pl-PL" sz="1400" dirty="0"/>
        </a:p>
      </dgm:t>
    </dgm:pt>
    <dgm:pt modelId="{49F3CB92-59CB-4A71-B8AE-19E162348A62}" type="parTrans" cxnId="{61EBC7CB-829B-4153-9FA3-4FFC049AA77B}">
      <dgm:prSet/>
      <dgm:spPr/>
      <dgm:t>
        <a:bodyPr/>
        <a:lstStyle/>
        <a:p>
          <a:endParaRPr lang="pl-PL"/>
        </a:p>
      </dgm:t>
    </dgm:pt>
    <dgm:pt modelId="{F6D02C55-93DB-4169-B7E7-485DA25F55B9}" type="sibTrans" cxnId="{61EBC7CB-829B-4153-9FA3-4FFC049AA77B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  <dgm:t>
        <a:bodyPr/>
        <a:lstStyle/>
        <a:p>
          <a:endParaRPr lang="pl-PL"/>
        </a:p>
      </dgm:t>
    </dgm:pt>
    <dgm:pt modelId="{AE71D084-EAAB-44D4-A023-687E8ADDF9C9}">
      <dgm:prSet phldrT="[Tekst]" custT="1"/>
      <dgm:spPr/>
      <dgm:t>
        <a:bodyPr/>
        <a:lstStyle/>
        <a:p>
          <a:r>
            <a:rPr lang="pl-PL" sz="1800" dirty="0">
              <a:latin typeface="+mn-lt"/>
              <a:ea typeface="Arial" panose="020B0604020202020204" pitchFamily="34" charset="0"/>
              <a:cs typeface="Myriad Pro"/>
            </a:rPr>
            <a:t>Poznanie samego siebie moje zainteresowania, moje umiejętności, cechy charakteru, mój stan zdrowia</a:t>
          </a:r>
          <a:r>
            <a:rPr lang="pl-PL" sz="1400" dirty="0">
              <a:latin typeface="Arial" panose="020B0604020202020204" pitchFamily="34" charset="0"/>
              <a:ea typeface="Arial" panose="020B0604020202020204" pitchFamily="34" charset="0"/>
              <a:cs typeface="Myriad Pro"/>
            </a:rPr>
            <a:t>.</a:t>
          </a:r>
          <a:endParaRPr lang="pl-PL" sz="1400" dirty="0"/>
        </a:p>
      </dgm:t>
    </dgm:pt>
    <dgm:pt modelId="{D2DCA0B8-4A51-45E0-8406-512888EB043D}" type="parTrans" cxnId="{7D9105B6-0C1B-4419-B08F-EA67381A1E77}">
      <dgm:prSet/>
      <dgm:spPr/>
      <dgm:t>
        <a:bodyPr/>
        <a:lstStyle/>
        <a:p>
          <a:endParaRPr lang="pl-PL"/>
        </a:p>
      </dgm:t>
    </dgm:pt>
    <dgm:pt modelId="{C0FA1D26-B208-4269-AF6C-CD2C229B1138}" type="sibTrans" cxnId="{7D9105B6-0C1B-4419-B08F-EA67381A1E77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  <dgm:t>
        <a:bodyPr/>
        <a:lstStyle/>
        <a:p>
          <a:endParaRPr lang="pl-PL"/>
        </a:p>
      </dgm:t>
    </dgm:pt>
    <dgm:pt modelId="{FB94991A-7091-4736-9FCD-5BD85C2438E5}" type="pres">
      <dgm:prSet presAssocID="{BEDBBA3D-B580-4AFB-9E58-A8282D9BF4B0}" presName="Name0" presStyleCnt="0">
        <dgm:presLayoutVars>
          <dgm:chMax val="21"/>
          <dgm:chPref val="21"/>
        </dgm:presLayoutVars>
      </dgm:prSet>
      <dgm:spPr/>
    </dgm:pt>
    <dgm:pt modelId="{D63ECF4A-0629-4ACC-A5AB-FB2E60B77361}" type="pres">
      <dgm:prSet presAssocID="{467F66D1-44EE-4621-BC9A-339F12C5128A}" presName="text1" presStyleCnt="0"/>
      <dgm:spPr/>
    </dgm:pt>
    <dgm:pt modelId="{A9C39FF6-BB4A-440D-BFD4-12B7B16A5C5B}" type="pres">
      <dgm:prSet presAssocID="{467F66D1-44EE-4621-BC9A-339F12C5128A}" presName="textRepeatNode" presStyleLbl="alignNode1" presStyleIdx="0" presStyleCnt="3" custLinFactNeighborX="1880" custLinFactNeighborY="-5451">
        <dgm:presLayoutVars>
          <dgm:chMax val="0"/>
          <dgm:chPref val="0"/>
          <dgm:bulletEnabled val="1"/>
        </dgm:presLayoutVars>
      </dgm:prSet>
      <dgm:spPr/>
    </dgm:pt>
    <dgm:pt modelId="{4ABFBD83-1E9A-4786-B1A5-B780E213E3FF}" type="pres">
      <dgm:prSet presAssocID="{467F66D1-44EE-4621-BC9A-339F12C5128A}" presName="textaccent1" presStyleCnt="0"/>
      <dgm:spPr/>
    </dgm:pt>
    <dgm:pt modelId="{33EC4092-1C37-4355-9F65-7B55FF7A0C91}" type="pres">
      <dgm:prSet presAssocID="{467F66D1-44EE-4621-BC9A-339F12C5128A}" presName="accentRepeatNode" presStyleLbl="solidAlignAcc1" presStyleIdx="0" presStyleCnt="6"/>
      <dgm:spPr/>
    </dgm:pt>
    <dgm:pt modelId="{916449CA-E6AB-45E1-B09D-DD594766C31A}" type="pres">
      <dgm:prSet presAssocID="{0B17BF55-89E6-46E0-8513-FDD9810D9676}" presName="image1" presStyleCnt="0"/>
      <dgm:spPr/>
    </dgm:pt>
    <dgm:pt modelId="{2CF329DF-FE5E-464C-A01A-7FD0E63D0ADF}" type="pres">
      <dgm:prSet presAssocID="{0B17BF55-89E6-46E0-8513-FDD9810D9676}" presName="imageRepeatNode" presStyleLbl="alignAcc1" presStyleIdx="0" presStyleCnt="3" custLinFactNeighborX="940" custLinFactNeighborY="-4361"/>
      <dgm:spPr/>
    </dgm:pt>
    <dgm:pt modelId="{0F14BD45-BAA5-4B0F-8715-1A99E08CCC91}" type="pres">
      <dgm:prSet presAssocID="{0B17BF55-89E6-46E0-8513-FDD9810D9676}" presName="imageaccent1" presStyleCnt="0"/>
      <dgm:spPr/>
    </dgm:pt>
    <dgm:pt modelId="{CCB39FA7-BAFC-4FD0-872E-01C29B8C94E4}" type="pres">
      <dgm:prSet presAssocID="{0B17BF55-89E6-46E0-8513-FDD9810D9676}" presName="accentRepeatNode" presStyleLbl="solidAlignAcc1" presStyleIdx="1" presStyleCnt="6"/>
      <dgm:spPr/>
    </dgm:pt>
    <dgm:pt modelId="{3BE3CA09-B8D9-40E9-B704-DD5F6871DD20}" type="pres">
      <dgm:prSet presAssocID="{8A91F96C-8984-4B61-B699-7B3A16B3C070}" presName="text2" presStyleCnt="0"/>
      <dgm:spPr/>
    </dgm:pt>
    <dgm:pt modelId="{C43B8BAB-A5C2-4E33-8874-1AE60C00946E}" type="pres">
      <dgm:prSet presAssocID="{8A91F96C-8984-4B61-B699-7B3A16B3C070}" presName="textRepeatNode" presStyleLbl="alignNode1" presStyleIdx="1" presStyleCnt="3" custLinFactNeighborX="1253" custLinFactNeighborY="-2180">
        <dgm:presLayoutVars>
          <dgm:chMax val="0"/>
          <dgm:chPref val="0"/>
          <dgm:bulletEnabled val="1"/>
        </dgm:presLayoutVars>
      </dgm:prSet>
      <dgm:spPr/>
    </dgm:pt>
    <dgm:pt modelId="{9CF75D3C-D2D3-4C56-87E2-8D3409BD3D2C}" type="pres">
      <dgm:prSet presAssocID="{8A91F96C-8984-4B61-B699-7B3A16B3C070}" presName="textaccent2" presStyleCnt="0"/>
      <dgm:spPr/>
    </dgm:pt>
    <dgm:pt modelId="{781A2FB0-1B60-40CC-BF94-885A8A6A9078}" type="pres">
      <dgm:prSet presAssocID="{8A91F96C-8984-4B61-B699-7B3A16B3C070}" presName="accentRepeatNode" presStyleLbl="solidAlignAcc1" presStyleIdx="2" presStyleCnt="6"/>
      <dgm:spPr/>
    </dgm:pt>
    <dgm:pt modelId="{9271945A-D3BC-4363-9077-BA5625EACC47}" type="pres">
      <dgm:prSet presAssocID="{F6D02C55-93DB-4169-B7E7-485DA25F55B9}" presName="image2" presStyleCnt="0"/>
      <dgm:spPr/>
    </dgm:pt>
    <dgm:pt modelId="{D585924D-5CDC-499B-8BF9-FDCF4783F4B7}" type="pres">
      <dgm:prSet presAssocID="{F6D02C55-93DB-4169-B7E7-485DA25F55B9}" presName="imageRepeatNode" presStyleLbl="alignAcc1" presStyleIdx="1" presStyleCnt="3" custLinFactNeighborX="940" custLinFactNeighborY="-9812"/>
      <dgm:spPr/>
    </dgm:pt>
    <dgm:pt modelId="{911B7620-DFF2-42B2-99C1-26E758BBBDD9}" type="pres">
      <dgm:prSet presAssocID="{F6D02C55-93DB-4169-B7E7-485DA25F55B9}" presName="imageaccent2" presStyleCnt="0"/>
      <dgm:spPr/>
    </dgm:pt>
    <dgm:pt modelId="{4367F686-EBA6-4D7C-9448-4A29671B5EE3}" type="pres">
      <dgm:prSet presAssocID="{F6D02C55-93DB-4169-B7E7-485DA25F55B9}" presName="accentRepeatNode" presStyleLbl="solidAlignAcc1" presStyleIdx="3" presStyleCnt="6"/>
      <dgm:spPr/>
    </dgm:pt>
    <dgm:pt modelId="{27CD723C-A4BD-4BCE-BE1F-BA7E07344F7B}" type="pres">
      <dgm:prSet presAssocID="{AE71D084-EAAB-44D4-A023-687E8ADDF9C9}" presName="text3" presStyleCnt="0"/>
      <dgm:spPr/>
    </dgm:pt>
    <dgm:pt modelId="{529AC850-DBB6-47E8-9A19-094AB225D1E2}" type="pres">
      <dgm:prSet presAssocID="{AE71D084-EAAB-44D4-A023-687E8ADDF9C9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0E85E5C7-D579-4727-A65F-81A19250FC10}" type="pres">
      <dgm:prSet presAssocID="{AE71D084-EAAB-44D4-A023-687E8ADDF9C9}" presName="textaccent3" presStyleCnt="0"/>
      <dgm:spPr/>
    </dgm:pt>
    <dgm:pt modelId="{D76E2C56-127D-4C1A-8DC8-6F7C18E1DCA8}" type="pres">
      <dgm:prSet presAssocID="{AE71D084-EAAB-44D4-A023-687E8ADDF9C9}" presName="accentRepeatNode" presStyleLbl="solidAlignAcc1" presStyleIdx="4" presStyleCnt="6"/>
      <dgm:spPr/>
    </dgm:pt>
    <dgm:pt modelId="{984A0B51-6A40-42BE-B77A-37C36374DFEA}" type="pres">
      <dgm:prSet presAssocID="{C0FA1D26-B208-4269-AF6C-CD2C229B1138}" presName="image3" presStyleCnt="0"/>
      <dgm:spPr/>
    </dgm:pt>
    <dgm:pt modelId="{746D0A60-F4ED-460F-A335-AB0E0D58D446}" type="pres">
      <dgm:prSet presAssocID="{C0FA1D26-B208-4269-AF6C-CD2C229B1138}" presName="imageRepeatNode" presStyleLbl="alignAcc1" presStyleIdx="2" presStyleCnt="3" custLinFactNeighborX="313" custLinFactNeighborY="2641"/>
      <dgm:spPr/>
    </dgm:pt>
    <dgm:pt modelId="{756E663B-EC3F-4AE2-BC09-FA4174490DF1}" type="pres">
      <dgm:prSet presAssocID="{C0FA1D26-B208-4269-AF6C-CD2C229B1138}" presName="imageaccent3" presStyleCnt="0"/>
      <dgm:spPr/>
    </dgm:pt>
    <dgm:pt modelId="{57629952-B50D-43BC-88DB-5276819B59B4}" type="pres">
      <dgm:prSet presAssocID="{C0FA1D26-B208-4269-AF6C-CD2C229B1138}" presName="accentRepeatNode" presStyleLbl="solidAlignAcc1" presStyleIdx="5" presStyleCnt="6"/>
      <dgm:spPr/>
    </dgm:pt>
  </dgm:ptLst>
  <dgm:cxnLst>
    <dgm:cxn modelId="{D9EFC46A-8424-4A9C-BB66-05ABD489DABA}" type="presOf" srcId="{C0FA1D26-B208-4269-AF6C-CD2C229B1138}" destId="{746D0A60-F4ED-460F-A335-AB0E0D58D446}" srcOrd="0" destOrd="0" presId="urn:microsoft.com/office/officeart/2008/layout/HexagonCluster"/>
    <dgm:cxn modelId="{53EF497C-072F-46CD-BDA3-7E8C7D5EAF3F}" type="presOf" srcId="{0B17BF55-89E6-46E0-8513-FDD9810D9676}" destId="{2CF329DF-FE5E-464C-A01A-7FD0E63D0ADF}" srcOrd="0" destOrd="0" presId="urn:microsoft.com/office/officeart/2008/layout/HexagonCluster"/>
    <dgm:cxn modelId="{EB7953AE-2A75-4AB3-84F9-357251F314CB}" type="presOf" srcId="{467F66D1-44EE-4621-BC9A-339F12C5128A}" destId="{A9C39FF6-BB4A-440D-BFD4-12B7B16A5C5B}" srcOrd="0" destOrd="0" presId="urn:microsoft.com/office/officeart/2008/layout/HexagonCluster"/>
    <dgm:cxn modelId="{7D9105B6-0C1B-4419-B08F-EA67381A1E77}" srcId="{BEDBBA3D-B580-4AFB-9E58-A8282D9BF4B0}" destId="{AE71D084-EAAB-44D4-A023-687E8ADDF9C9}" srcOrd="2" destOrd="0" parTransId="{D2DCA0B8-4A51-45E0-8406-512888EB043D}" sibTransId="{C0FA1D26-B208-4269-AF6C-CD2C229B1138}"/>
    <dgm:cxn modelId="{5B5E39C6-37D7-4E6D-990C-705E340DECC0}" type="presOf" srcId="{8A91F96C-8984-4B61-B699-7B3A16B3C070}" destId="{C43B8BAB-A5C2-4E33-8874-1AE60C00946E}" srcOrd="0" destOrd="0" presId="urn:microsoft.com/office/officeart/2008/layout/HexagonCluster"/>
    <dgm:cxn modelId="{61EBC7CB-829B-4153-9FA3-4FFC049AA77B}" srcId="{BEDBBA3D-B580-4AFB-9E58-A8282D9BF4B0}" destId="{8A91F96C-8984-4B61-B699-7B3A16B3C070}" srcOrd="1" destOrd="0" parTransId="{49F3CB92-59CB-4A71-B8AE-19E162348A62}" sibTransId="{F6D02C55-93DB-4169-B7E7-485DA25F55B9}"/>
    <dgm:cxn modelId="{63A12EE3-A183-4244-98AE-35D095F6E297}" type="presOf" srcId="{F6D02C55-93DB-4169-B7E7-485DA25F55B9}" destId="{D585924D-5CDC-499B-8BF9-FDCF4783F4B7}" srcOrd="0" destOrd="0" presId="urn:microsoft.com/office/officeart/2008/layout/HexagonCluster"/>
    <dgm:cxn modelId="{C311B1E3-4E85-48E8-99B8-7A2B4844A052}" type="presOf" srcId="{AE71D084-EAAB-44D4-A023-687E8ADDF9C9}" destId="{529AC850-DBB6-47E8-9A19-094AB225D1E2}" srcOrd="0" destOrd="0" presId="urn:microsoft.com/office/officeart/2008/layout/HexagonCluster"/>
    <dgm:cxn modelId="{A5BD09F9-A463-49CE-820B-D11F34971BB8}" srcId="{BEDBBA3D-B580-4AFB-9E58-A8282D9BF4B0}" destId="{467F66D1-44EE-4621-BC9A-339F12C5128A}" srcOrd="0" destOrd="0" parTransId="{A64EC034-1E80-4AC3-9CA1-E6E63439A6F0}" sibTransId="{0B17BF55-89E6-46E0-8513-FDD9810D9676}"/>
    <dgm:cxn modelId="{F1EEFAF9-279F-45E2-9669-D31CB3535F88}" type="presOf" srcId="{BEDBBA3D-B580-4AFB-9E58-A8282D9BF4B0}" destId="{FB94991A-7091-4736-9FCD-5BD85C2438E5}" srcOrd="0" destOrd="0" presId="urn:microsoft.com/office/officeart/2008/layout/HexagonCluster"/>
    <dgm:cxn modelId="{4981F62F-3D3C-4B23-8B97-E73B595F9CEC}" type="presParOf" srcId="{FB94991A-7091-4736-9FCD-5BD85C2438E5}" destId="{D63ECF4A-0629-4ACC-A5AB-FB2E60B77361}" srcOrd="0" destOrd="0" presId="urn:microsoft.com/office/officeart/2008/layout/HexagonCluster"/>
    <dgm:cxn modelId="{B77DF3F9-A008-4C1D-9D24-3D0F565ACC91}" type="presParOf" srcId="{D63ECF4A-0629-4ACC-A5AB-FB2E60B77361}" destId="{A9C39FF6-BB4A-440D-BFD4-12B7B16A5C5B}" srcOrd="0" destOrd="0" presId="urn:microsoft.com/office/officeart/2008/layout/HexagonCluster"/>
    <dgm:cxn modelId="{44C822EF-4D70-4786-9DC8-EC41BE4FB226}" type="presParOf" srcId="{FB94991A-7091-4736-9FCD-5BD85C2438E5}" destId="{4ABFBD83-1E9A-4786-B1A5-B780E213E3FF}" srcOrd="1" destOrd="0" presId="urn:microsoft.com/office/officeart/2008/layout/HexagonCluster"/>
    <dgm:cxn modelId="{4F7388F8-60CD-4B8B-8CEE-B36953906DE8}" type="presParOf" srcId="{4ABFBD83-1E9A-4786-B1A5-B780E213E3FF}" destId="{33EC4092-1C37-4355-9F65-7B55FF7A0C91}" srcOrd="0" destOrd="0" presId="urn:microsoft.com/office/officeart/2008/layout/HexagonCluster"/>
    <dgm:cxn modelId="{E1D1C438-FC48-4B8D-9F04-E605E52C545E}" type="presParOf" srcId="{FB94991A-7091-4736-9FCD-5BD85C2438E5}" destId="{916449CA-E6AB-45E1-B09D-DD594766C31A}" srcOrd="2" destOrd="0" presId="urn:microsoft.com/office/officeart/2008/layout/HexagonCluster"/>
    <dgm:cxn modelId="{885890BE-F72B-4BE7-A778-9A31BC786F3E}" type="presParOf" srcId="{916449CA-E6AB-45E1-B09D-DD594766C31A}" destId="{2CF329DF-FE5E-464C-A01A-7FD0E63D0ADF}" srcOrd="0" destOrd="0" presId="urn:microsoft.com/office/officeart/2008/layout/HexagonCluster"/>
    <dgm:cxn modelId="{7F6175C4-1EAB-47D1-80A4-6605C95F47F1}" type="presParOf" srcId="{FB94991A-7091-4736-9FCD-5BD85C2438E5}" destId="{0F14BD45-BAA5-4B0F-8715-1A99E08CCC91}" srcOrd="3" destOrd="0" presId="urn:microsoft.com/office/officeart/2008/layout/HexagonCluster"/>
    <dgm:cxn modelId="{2AC4483D-1001-4409-BE9A-FA825F16A55E}" type="presParOf" srcId="{0F14BD45-BAA5-4B0F-8715-1A99E08CCC91}" destId="{CCB39FA7-BAFC-4FD0-872E-01C29B8C94E4}" srcOrd="0" destOrd="0" presId="urn:microsoft.com/office/officeart/2008/layout/HexagonCluster"/>
    <dgm:cxn modelId="{A7ED16F2-21D4-4ACB-998B-55D5D7989803}" type="presParOf" srcId="{FB94991A-7091-4736-9FCD-5BD85C2438E5}" destId="{3BE3CA09-B8D9-40E9-B704-DD5F6871DD20}" srcOrd="4" destOrd="0" presId="urn:microsoft.com/office/officeart/2008/layout/HexagonCluster"/>
    <dgm:cxn modelId="{A64248ED-F97D-4BF9-B6BC-E7BAAEE70D81}" type="presParOf" srcId="{3BE3CA09-B8D9-40E9-B704-DD5F6871DD20}" destId="{C43B8BAB-A5C2-4E33-8874-1AE60C00946E}" srcOrd="0" destOrd="0" presId="urn:microsoft.com/office/officeart/2008/layout/HexagonCluster"/>
    <dgm:cxn modelId="{065CC3FB-131C-4D1E-994B-25E3A9790E28}" type="presParOf" srcId="{FB94991A-7091-4736-9FCD-5BD85C2438E5}" destId="{9CF75D3C-D2D3-4C56-87E2-8D3409BD3D2C}" srcOrd="5" destOrd="0" presId="urn:microsoft.com/office/officeart/2008/layout/HexagonCluster"/>
    <dgm:cxn modelId="{3B631FF5-6137-405A-8C2D-06F848F2245F}" type="presParOf" srcId="{9CF75D3C-D2D3-4C56-87E2-8D3409BD3D2C}" destId="{781A2FB0-1B60-40CC-BF94-885A8A6A9078}" srcOrd="0" destOrd="0" presId="urn:microsoft.com/office/officeart/2008/layout/HexagonCluster"/>
    <dgm:cxn modelId="{F70368A8-F3FE-4DA5-A8C4-A000017D5990}" type="presParOf" srcId="{FB94991A-7091-4736-9FCD-5BD85C2438E5}" destId="{9271945A-D3BC-4363-9077-BA5625EACC47}" srcOrd="6" destOrd="0" presId="urn:microsoft.com/office/officeart/2008/layout/HexagonCluster"/>
    <dgm:cxn modelId="{26D4BE34-7F49-4B37-BD8F-AC867D1677D9}" type="presParOf" srcId="{9271945A-D3BC-4363-9077-BA5625EACC47}" destId="{D585924D-5CDC-499B-8BF9-FDCF4783F4B7}" srcOrd="0" destOrd="0" presId="urn:microsoft.com/office/officeart/2008/layout/HexagonCluster"/>
    <dgm:cxn modelId="{73E019F4-3CD8-49AB-B188-CC205ADA2BCB}" type="presParOf" srcId="{FB94991A-7091-4736-9FCD-5BD85C2438E5}" destId="{911B7620-DFF2-42B2-99C1-26E758BBBDD9}" srcOrd="7" destOrd="0" presId="urn:microsoft.com/office/officeart/2008/layout/HexagonCluster"/>
    <dgm:cxn modelId="{E2D82DCA-1132-47E2-B6EF-DFA7EC83C6B4}" type="presParOf" srcId="{911B7620-DFF2-42B2-99C1-26E758BBBDD9}" destId="{4367F686-EBA6-4D7C-9448-4A29671B5EE3}" srcOrd="0" destOrd="0" presId="urn:microsoft.com/office/officeart/2008/layout/HexagonCluster"/>
    <dgm:cxn modelId="{AA05AE2E-31C6-4AEF-92DD-B11F80C04B75}" type="presParOf" srcId="{FB94991A-7091-4736-9FCD-5BD85C2438E5}" destId="{27CD723C-A4BD-4BCE-BE1F-BA7E07344F7B}" srcOrd="8" destOrd="0" presId="urn:microsoft.com/office/officeart/2008/layout/HexagonCluster"/>
    <dgm:cxn modelId="{51D1EBC7-FE05-46F8-8D06-5566E1092564}" type="presParOf" srcId="{27CD723C-A4BD-4BCE-BE1F-BA7E07344F7B}" destId="{529AC850-DBB6-47E8-9A19-094AB225D1E2}" srcOrd="0" destOrd="0" presId="urn:microsoft.com/office/officeart/2008/layout/HexagonCluster"/>
    <dgm:cxn modelId="{A733A68D-5376-4C69-9304-89B4F03FB59D}" type="presParOf" srcId="{FB94991A-7091-4736-9FCD-5BD85C2438E5}" destId="{0E85E5C7-D579-4727-A65F-81A19250FC10}" srcOrd="9" destOrd="0" presId="urn:microsoft.com/office/officeart/2008/layout/HexagonCluster"/>
    <dgm:cxn modelId="{AC3A57D5-E703-44F4-8DDE-7DBA7A01B568}" type="presParOf" srcId="{0E85E5C7-D579-4727-A65F-81A19250FC10}" destId="{D76E2C56-127D-4C1A-8DC8-6F7C18E1DCA8}" srcOrd="0" destOrd="0" presId="urn:microsoft.com/office/officeart/2008/layout/HexagonCluster"/>
    <dgm:cxn modelId="{9AB05577-8A06-46CE-A54E-3A770C8F8DCF}" type="presParOf" srcId="{FB94991A-7091-4736-9FCD-5BD85C2438E5}" destId="{984A0B51-6A40-42BE-B77A-37C36374DFEA}" srcOrd="10" destOrd="0" presId="urn:microsoft.com/office/officeart/2008/layout/HexagonCluster"/>
    <dgm:cxn modelId="{09AC774B-9DE3-4E1A-AB71-8EA067B1302D}" type="presParOf" srcId="{984A0B51-6A40-42BE-B77A-37C36374DFEA}" destId="{746D0A60-F4ED-460F-A335-AB0E0D58D446}" srcOrd="0" destOrd="0" presId="urn:microsoft.com/office/officeart/2008/layout/HexagonCluster"/>
    <dgm:cxn modelId="{84DAA297-6E00-4CA8-8CBC-DF6B0068B414}" type="presParOf" srcId="{FB94991A-7091-4736-9FCD-5BD85C2438E5}" destId="{756E663B-EC3F-4AE2-BC09-FA4174490DF1}" srcOrd="11" destOrd="0" presId="urn:microsoft.com/office/officeart/2008/layout/HexagonCluster"/>
    <dgm:cxn modelId="{0F4EC686-47DF-4559-AE1A-7E78A0EDDD68}" type="presParOf" srcId="{756E663B-EC3F-4AE2-BC09-FA4174490DF1}" destId="{57629952-B50D-43BC-88DB-5276819B59B4}" srcOrd="0" destOrd="0" presId="urn:microsoft.com/office/officeart/2008/layout/HexagonCluster"/>
  </dgm:cxnLst>
  <dgm:bg>
    <a:solidFill>
      <a:schemeClr val="accent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A776EF-8EEC-4FC4-A6F0-32795D9DCF40}">
      <dsp:nvSpPr>
        <dsp:cNvPr id="0" name=""/>
        <dsp:cNvSpPr/>
      </dsp:nvSpPr>
      <dsp:spPr>
        <a:xfrm>
          <a:off x="2781809" y="337189"/>
          <a:ext cx="2561458" cy="2561458"/>
        </a:xfrm>
        <a:prstGeom prst="pieWedg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/>
            <a:t>PROJEKTOWANIE</a:t>
          </a:r>
          <a:r>
            <a:rPr lang="pl-PL" sz="1600" kern="1200" dirty="0"/>
            <a:t> </a:t>
          </a:r>
        </a:p>
      </dsp:txBody>
      <dsp:txXfrm>
        <a:off x="3532043" y="1087423"/>
        <a:ext cx="1811224" cy="1811224"/>
      </dsp:txXfrm>
    </dsp:sp>
    <dsp:sp modelId="{14136276-3624-4A86-AC97-9D38B291FEE7}">
      <dsp:nvSpPr>
        <dsp:cNvPr id="0" name=""/>
        <dsp:cNvSpPr/>
      </dsp:nvSpPr>
      <dsp:spPr>
        <a:xfrm rot="5400000">
          <a:off x="5461580" y="337189"/>
          <a:ext cx="2561458" cy="2561458"/>
        </a:xfrm>
        <a:prstGeom prst="pieWedge">
          <a:avLst/>
        </a:prstGeom>
        <a:gradFill rotWithShape="0">
          <a:gsLst>
            <a:gs pos="0">
              <a:schemeClr val="accent4">
                <a:hueOff val="3266964"/>
                <a:satOff val="-13592"/>
                <a:lumOff val="320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3266964"/>
                <a:satOff val="-13592"/>
                <a:lumOff val="320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3266964"/>
                <a:satOff val="-13592"/>
                <a:lumOff val="320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/>
            <a:t>WYTWARZANIE</a:t>
          </a:r>
        </a:p>
      </dsp:txBody>
      <dsp:txXfrm rot="-5400000">
        <a:off x="5461580" y="1087423"/>
        <a:ext cx="1811224" cy="1811224"/>
      </dsp:txXfrm>
    </dsp:sp>
    <dsp:sp modelId="{025E9961-B01C-43D7-8046-E9FDC032CD03}">
      <dsp:nvSpPr>
        <dsp:cNvPr id="0" name=""/>
        <dsp:cNvSpPr/>
      </dsp:nvSpPr>
      <dsp:spPr>
        <a:xfrm rot="10800000">
          <a:off x="5461580" y="3016960"/>
          <a:ext cx="2561458" cy="2561458"/>
        </a:xfrm>
        <a:prstGeom prst="pieWedge">
          <a:avLst/>
        </a:prstGeom>
        <a:gradFill rotWithShape="0">
          <a:gsLst>
            <a:gs pos="0">
              <a:schemeClr val="accent4">
                <a:hueOff val="6533927"/>
                <a:satOff val="-27185"/>
                <a:lumOff val="64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533927"/>
                <a:satOff val="-27185"/>
                <a:lumOff val="64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533927"/>
                <a:satOff val="-27185"/>
                <a:lumOff val="64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/>
            <a:t>ZAPEWNIENIE JAKOŚCI </a:t>
          </a:r>
        </a:p>
      </dsp:txBody>
      <dsp:txXfrm rot="10800000">
        <a:off x="5461580" y="3016960"/>
        <a:ext cx="1811224" cy="1811224"/>
      </dsp:txXfrm>
    </dsp:sp>
    <dsp:sp modelId="{0D0F41FC-FFD1-4EEC-B6B8-CA29D0B78A61}">
      <dsp:nvSpPr>
        <dsp:cNvPr id="0" name=""/>
        <dsp:cNvSpPr/>
      </dsp:nvSpPr>
      <dsp:spPr>
        <a:xfrm rot="16200000">
          <a:off x="2781809" y="3016960"/>
          <a:ext cx="2561458" cy="2561458"/>
        </a:xfrm>
        <a:prstGeom prst="pieWedge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just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kern="1200" dirty="0"/>
            <a:t>MARKETING </a:t>
          </a:r>
          <a:r>
            <a:rPr lang="pl-PL" sz="2400" kern="1200" dirty="0"/>
            <a:t>SPRZEDAŻ</a:t>
          </a:r>
        </a:p>
      </dsp:txBody>
      <dsp:txXfrm rot="5400000">
        <a:off x="3532043" y="3016960"/>
        <a:ext cx="1811224" cy="1811224"/>
      </dsp:txXfrm>
    </dsp:sp>
    <dsp:sp modelId="{4344148A-B0C6-4EA9-91C2-36530A5D2755}">
      <dsp:nvSpPr>
        <dsp:cNvPr id="0" name=""/>
        <dsp:cNvSpPr/>
      </dsp:nvSpPr>
      <dsp:spPr>
        <a:xfrm>
          <a:off x="4960232" y="2425399"/>
          <a:ext cx="884383" cy="769029"/>
        </a:xfrm>
        <a:prstGeom prst="circular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06F9CCD-C224-4C1B-ABC2-6DDCDFC531A8}">
      <dsp:nvSpPr>
        <dsp:cNvPr id="0" name=""/>
        <dsp:cNvSpPr/>
      </dsp:nvSpPr>
      <dsp:spPr>
        <a:xfrm rot="10800000">
          <a:off x="4960232" y="2721179"/>
          <a:ext cx="884383" cy="769029"/>
        </a:xfrm>
        <a:prstGeom prst="circular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C39FF6-BB4A-440D-BFD4-12B7B16A5C5B}">
      <dsp:nvSpPr>
        <dsp:cNvPr id="0" name=""/>
        <dsp:cNvSpPr/>
      </dsp:nvSpPr>
      <dsp:spPr>
        <a:xfrm>
          <a:off x="3228435" y="4075900"/>
          <a:ext cx="2977935" cy="2567499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Poznanie  rzeczywistego obrazu pracy, wymaganych kwalifikacji, potencjalnego rynku edukacji i pracy, a także zapotrzebowania na dany zawód na lokalnym pracy</a:t>
          </a:r>
          <a:r>
            <a:rPr lang="pl-PL" sz="1800" kern="1200" dirty="0"/>
            <a:t>. </a:t>
          </a:r>
        </a:p>
      </dsp:txBody>
      <dsp:txXfrm>
        <a:off x="3690555" y="4474328"/>
        <a:ext cx="2053696" cy="1770643"/>
      </dsp:txXfrm>
    </dsp:sp>
    <dsp:sp modelId="{33EC4092-1C37-4355-9F65-7B55FF7A0C91}">
      <dsp:nvSpPr>
        <dsp:cNvPr id="0" name=""/>
        <dsp:cNvSpPr/>
      </dsp:nvSpPr>
      <dsp:spPr>
        <a:xfrm>
          <a:off x="3249813" y="5349353"/>
          <a:ext cx="348662" cy="30050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2CF329DF-FE5E-464C-A01A-7FD0E63D0ADF}">
      <dsp:nvSpPr>
        <dsp:cNvPr id="0" name=""/>
        <dsp:cNvSpPr/>
      </dsp:nvSpPr>
      <dsp:spPr>
        <a:xfrm>
          <a:off x="654891" y="2724830"/>
          <a:ext cx="2977935" cy="2567499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CB39FA7-BAFC-4FD0-872E-01C29B8C94E4}">
      <dsp:nvSpPr>
        <dsp:cNvPr id="0" name=""/>
        <dsp:cNvSpPr/>
      </dsp:nvSpPr>
      <dsp:spPr>
        <a:xfrm>
          <a:off x="2654226" y="5065131"/>
          <a:ext cx="348662" cy="30050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43B8BAB-A5C2-4E33-8874-1AE60C00946E}">
      <dsp:nvSpPr>
        <dsp:cNvPr id="0" name=""/>
        <dsp:cNvSpPr/>
      </dsp:nvSpPr>
      <dsp:spPr>
        <a:xfrm>
          <a:off x="5746838" y="2750302"/>
          <a:ext cx="2977935" cy="2567499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22860" rIns="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+mn-lt"/>
              <a:ea typeface="Arial" panose="020B0604020202020204" pitchFamily="34" charset="0"/>
              <a:cs typeface="Myriad Pro"/>
            </a:rPr>
            <a:t>Co lubię robić? </a:t>
          </a:r>
          <a:br>
            <a:rPr lang="pl-PL" sz="1800" kern="1200" dirty="0">
              <a:latin typeface="+mn-lt"/>
              <a:ea typeface="Arial" panose="020B0604020202020204" pitchFamily="34" charset="0"/>
              <a:cs typeface="Myriad Pro"/>
            </a:rPr>
          </a:br>
          <a:r>
            <a:rPr lang="pl-PL" sz="1800" kern="1200" dirty="0">
              <a:latin typeface="+mn-lt"/>
              <a:ea typeface="Arial" panose="020B0604020202020204" pitchFamily="34" charset="0"/>
              <a:cs typeface="Myriad Pro"/>
            </a:rPr>
            <a:t>Czy lubię pracować </a:t>
          </a:r>
          <a:br>
            <a:rPr lang="pl-PL" sz="1800" kern="1200" dirty="0">
              <a:latin typeface="+mn-lt"/>
              <a:ea typeface="Arial" panose="020B0604020202020204" pitchFamily="34" charset="0"/>
              <a:cs typeface="Myriad Pro"/>
            </a:rPr>
          </a:br>
          <a:r>
            <a:rPr lang="pl-PL" sz="1800" kern="1200" dirty="0">
              <a:latin typeface="+mn-lt"/>
              <a:ea typeface="Arial" panose="020B0604020202020204" pitchFamily="34" charset="0"/>
              <a:cs typeface="Myriad Pro"/>
            </a:rPr>
            <a:t>w grupie? Czy lubię poznawać nowe rzeczy? Czy lubię czynności powtarzalne?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400" kern="1200" dirty="0"/>
        </a:p>
      </dsp:txBody>
      <dsp:txXfrm>
        <a:off x="6208958" y="3148730"/>
        <a:ext cx="2053696" cy="1770643"/>
      </dsp:txXfrm>
    </dsp:sp>
    <dsp:sp modelId="{781A2FB0-1B60-40CC-BF94-885A8A6A9078}">
      <dsp:nvSpPr>
        <dsp:cNvPr id="0" name=""/>
        <dsp:cNvSpPr/>
      </dsp:nvSpPr>
      <dsp:spPr>
        <a:xfrm>
          <a:off x="7745330" y="5031892"/>
          <a:ext cx="348662" cy="30050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585924D-5CDC-499B-8BF9-FDCF4783F4B7}">
      <dsp:nvSpPr>
        <dsp:cNvPr id="0" name=""/>
        <dsp:cNvSpPr/>
      </dsp:nvSpPr>
      <dsp:spPr>
        <a:xfrm>
          <a:off x="8274591" y="3963932"/>
          <a:ext cx="2977935" cy="2567499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367F686-EBA6-4D7C-9448-4A29671B5EE3}">
      <dsp:nvSpPr>
        <dsp:cNvPr id="0" name=""/>
        <dsp:cNvSpPr/>
      </dsp:nvSpPr>
      <dsp:spPr>
        <a:xfrm>
          <a:off x="8323961" y="5349353"/>
          <a:ext cx="348662" cy="30050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29AC850-DBB6-47E8-9A19-094AB225D1E2}">
      <dsp:nvSpPr>
        <dsp:cNvPr id="0" name=""/>
        <dsp:cNvSpPr/>
      </dsp:nvSpPr>
      <dsp:spPr>
        <a:xfrm>
          <a:off x="3172450" y="1402797"/>
          <a:ext cx="2977935" cy="2567499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22860" rIns="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+mn-lt"/>
              <a:ea typeface="Arial" panose="020B0604020202020204" pitchFamily="34" charset="0"/>
              <a:cs typeface="Myriad Pro"/>
            </a:rPr>
            <a:t>Poznanie samego siebie moje zainteresowania, moje umiejętności, cechy charakteru, mój stan zdrowia</a:t>
          </a:r>
          <a:r>
            <a:rPr lang="pl-PL" sz="1400" kern="1200" dirty="0">
              <a:latin typeface="Arial" panose="020B0604020202020204" pitchFamily="34" charset="0"/>
              <a:ea typeface="Arial" panose="020B0604020202020204" pitchFamily="34" charset="0"/>
              <a:cs typeface="Myriad Pro"/>
            </a:rPr>
            <a:t>.</a:t>
          </a:r>
          <a:endParaRPr lang="pl-PL" sz="1400" kern="1200" dirty="0"/>
        </a:p>
      </dsp:txBody>
      <dsp:txXfrm>
        <a:off x="3634570" y="1801225"/>
        <a:ext cx="2053696" cy="1770643"/>
      </dsp:txXfrm>
    </dsp:sp>
    <dsp:sp modelId="{D76E2C56-127D-4C1A-8DC8-6F7C18E1DCA8}">
      <dsp:nvSpPr>
        <dsp:cNvPr id="0" name=""/>
        <dsp:cNvSpPr/>
      </dsp:nvSpPr>
      <dsp:spPr>
        <a:xfrm>
          <a:off x="5191300" y="1458421"/>
          <a:ext cx="348662" cy="30050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46D0A60-F4ED-460F-A335-AB0E0D58D446}">
      <dsp:nvSpPr>
        <dsp:cNvPr id="0" name=""/>
        <dsp:cNvSpPr/>
      </dsp:nvSpPr>
      <dsp:spPr>
        <a:xfrm>
          <a:off x="5718845" y="67807"/>
          <a:ext cx="2977935" cy="2567499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7629952-B50D-43BC-88DB-5276819B59B4}">
      <dsp:nvSpPr>
        <dsp:cNvPr id="0" name=""/>
        <dsp:cNvSpPr/>
      </dsp:nvSpPr>
      <dsp:spPr>
        <a:xfrm>
          <a:off x="5797485" y="1127393"/>
          <a:ext cx="348662" cy="30050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A0B047-40BC-4370-81E5-89B2EDE1E6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035A8EF-8F5C-4EFB-A34A-46AC86A09C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773627A-A460-43B9-BD13-108CA0849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2E98-AC86-46E8-B243-C3E256228879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A613B51-3B81-42DB-BF81-5A5D75F24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C298C4F-2623-4A16-984E-BE6F18AB8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7DA0-DD84-41B8-A52C-13AF765CB8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7831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281455-991A-4757-9BF9-0061E2476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D98A76B-5845-4C96-B230-C6A752E92B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CECF3E9-8F48-4D2E-8858-13976483C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2E98-AC86-46E8-B243-C3E256228879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E364259-DFAC-4AB3-9424-A6F88BFE8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0812A77-0DB9-4A39-83F0-E406C6D6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7DA0-DD84-41B8-A52C-13AF765CB8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0772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5D9489-6DA8-4938-AD4B-4C9B0EA1B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413FBC5-125E-49BE-BB71-5593DE2F3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6F98417-04D6-431C-8346-B99BE7604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2E98-AC86-46E8-B243-C3E256228879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CC870DD-B7E6-4925-9584-17C4FF1C7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BD049EB-6235-4D95-81D5-4AF47F088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7DA0-DD84-41B8-A52C-13AF765CB8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08737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175296-FCF1-45AA-88F0-A3FCBC1B1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2CE7D16-C718-4E36-A2A7-8D5892922F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5C89721-581A-4FCF-B520-31677B4BDC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B403F20-DA75-44FA-9C7E-02A30609B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2E98-AC86-46E8-B243-C3E256228879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E32B880-49D4-45C0-8E70-D5F6BA9FD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7DD55A6-62BE-4011-901F-34A9A182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7DA0-DD84-41B8-A52C-13AF765CB8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0401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A88AAA-054F-4443-BA77-1E83704E7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3872A04-3CDC-4D95-B9B0-79E4FE5CD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14827D0-714B-463D-9D84-630970B875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EC01C07-6CBB-4BAB-A4DF-48FF5A3F70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B66B664-2C92-4B90-95A0-3D1C7ADB17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FD188A5F-94F4-4AF0-82CB-D180B92AD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2E98-AC86-46E8-B243-C3E256228879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BBD8BA09-5AD8-4518-8BCB-23C1C670E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68E16BA0-C334-4B96-BBE6-452A95715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7DA0-DD84-41B8-A52C-13AF765CB8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9303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2F30F0-1B03-48DA-A8F1-BF9B80E46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83FB267-636D-4841-BBC2-4157E2962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2E98-AC86-46E8-B243-C3E256228879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159BEA8-BE91-48BA-B489-FB42BFD94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BF542D9-F8D0-4557-8E34-F794D1AB8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7DA0-DD84-41B8-A52C-13AF765CB8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1632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44530375-5AA4-46C1-AEA8-274EDEE0B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2E98-AC86-46E8-B243-C3E256228879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487B76AE-2505-4067-8BD4-5BB53B62E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43EF583-C192-4905-A29A-4780A6DED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7DA0-DD84-41B8-A52C-13AF765CB8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05424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7330733-557E-4006-AA1B-3010D9C84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D83864-A6B4-46E9-8448-F86186F0A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D58D3B5-4D1F-44E7-B901-A45EF37A55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96E12E6-E4C3-4CB9-B9CF-E5CFDD007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2E98-AC86-46E8-B243-C3E256228879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30F647E-71F9-4FA4-882C-152CAEA04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720D65B-6747-45BF-B6BB-377EB2179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7DA0-DD84-41B8-A52C-13AF765CB8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18043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C900FC-7957-4ED7-9831-93BE8D68E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C11349C3-EA22-42D9-BB45-0EFDA30818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DC331ED-16E6-4FBD-A76E-9C8AEB67B7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3F9369E-D113-4126-8748-0791962C0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2E98-AC86-46E8-B243-C3E256228879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B15D238-C234-4E13-AB0E-F81213140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84E5777-377F-486E-A784-A6DBEA19A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7DA0-DD84-41B8-A52C-13AF765CB8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095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E7EE7ED-FE3D-4ED7-BFB4-7350F84D4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8C8662D-F3DB-4E7C-A8E6-B720C075F6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D8761FC-1B5D-4AA3-980B-E8173AFB4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2E98-AC86-46E8-B243-C3E256228879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1615379-30BF-47B5-B781-FA8978BEB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01C5C3B-760E-434B-B2EA-10B0E07BF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7DA0-DD84-41B8-A52C-13AF765CB8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8242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F1C18516-D608-49C5-82F5-FDCB64C795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886DA47-238E-4E93-A93E-B721CF529A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320B611-C107-4D7D-861D-F82EE3A6B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2E98-AC86-46E8-B243-C3E256228879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0F1EB79-2AD4-4EF8-97F3-4C509A64E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56C8410-AB9D-4482-A39E-6AB8B634D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7DA0-DD84-41B8-A52C-13AF765CB8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4733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7C1EDB62-782F-4210-A48A-D00F3DE2C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FD1A56C-3885-4F44-936C-5664AC77C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BCDAB7A-4A23-4E36-A0D1-AACD0635C1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C2E98-AC86-46E8-B243-C3E256228879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A40B18E-618C-4D47-84BD-8D9E7C609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72A0464-76B4-483A-ADF1-C9BAD9D93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B7DA0-DD84-41B8-A52C-13AF765CB8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7809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image" Target="../media/image14.emf"/><Relationship Id="rId16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jpeg"/><Relationship Id="rId5" Type="http://schemas.openxmlformats.org/officeDocument/2006/relationships/image" Target="../media/image17.png"/><Relationship Id="rId15" Type="http://schemas.openxmlformats.org/officeDocument/2006/relationships/image" Target="../media/image27.jpeg"/><Relationship Id="rId10" Type="http://schemas.openxmlformats.org/officeDocument/2006/relationships/image" Target="../media/image22.jpeg"/><Relationship Id="rId4" Type="http://schemas.openxmlformats.org/officeDocument/2006/relationships/image" Target="../media/image16.png"/><Relationship Id="rId9" Type="http://schemas.openxmlformats.org/officeDocument/2006/relationships/image" Target="../media/image21.jpeg"/><Relationship Id="rId1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hyperlink" Target="http://takaszwalnia.pl/none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g"/><Relationship Id="rId11" Type="http://schemas.openxmlformats.org/officeDocument/2006/relationships/image" Target="../media/image50.jpeg"/><Relationship Id="rId5" Type="http://schemas.openxmlformats.org/officeDocument/2006/relationships/image" Target="../media/image44.JPG"/><Relationship Id="rId10" Type="http://schemas.openxmlformats.org/officeDocument/2006/relationships/image" Target="../media/image49.jpeg"/><Relationship Id="rId4" Type="http://schemas.openxmlformats.org/officeDocument/2006/relationships/image" Target="../media/image43.png"/><Relationship Id="rId9" Type="http://schemas.openxmlformats.org/officeDocument/2006/relationships/image" Target="../media/image48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10" Type="http://schemas.openxmlformats.org/officeDocument/2006/relationships/image" Target="../media/image60.jpeg"/><Relationship Id="rId4" Type="http://schemas.openxmlformats.org/officeDocument/2006/relationships/image" Target="../media/image54.png"/><Relationship Id="rId9" Type="http://schemas.openxmlformats.org/officeDocument/2006/relationships/image" Target="../media/image5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11" Type="http://schemas.openxmlformats.org/officeDocument/2006/relationships/image" Target="../media/image71.jpeg"/><Relationship Id="rId5" Type="http://schemas.openxmlformats.org/officeDocument/2006/relationships/image" Target="../media/image65.jpeg"/><Relationship Id="rId10" Type="http://schemas.openxmlformats.org/officeDocument/2006/relationships/image" Target="../media/image70.jpeg"/><Relationship Id="rId4" Type="http://schemas.openxmlformats.org/officeDocument/2006/relationships/image" Target="../media/image64.jpeg"/><Relationship Id="rId9" Type="http://schemas.openxmlformats.org/officeDocument/2006/relationships/image" Target="../media/image6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9DD1E-F8A7-4918-85B6-11AB02725161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0AC6E9A-E3A5-40BF-A71A-35400BACF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187" y="5949281"/>
            <a:ext cx="7152805" cy="715959"/>
          </a:xfrm>
          <a:prstGeom prst="rect">
            <a:avLst/>
          </a:prstGeom>
        </p:spPr>
      </p:pic>
      <p:pic>
        <p:nvPicPr>
          <p:cNvPr id="7" name="Obraz 5">
            <a:extLst>
              <a:ext uri="{FF2B5EF4-FFF2-40B4-BE49-F238E27FC236}">
                <a16:creationId xmlns:a16="http://schemas.microsoft.com/office/drawing/2014/main" id="{B704A4E0-ADE7-4571-B9CD-8462671A8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158" y="1315348"/>
            <a:ext cx="1732741" cy="1159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Obraz 1">
            <a:extLst>
              <a:ext uri="{FF2B5EF4-FFF2-40B4-BE49-F238E27FC236}">
                <a16:creationId xmlns:a16="http://schemas.microsoft.com/office/drawing/2014/main" id="{8F9C1A3E-42DE-47A6-91A3-817D9B848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748" y="2476170"/>
            <a:ext cx="1732740" cy="115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90201ED6-9005-4100-B0F7-3C421A8A1D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3530" y="1448664"/>
            <a:ext cx="7503368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2600" b="1" i="1" dirty="0">
                <a:solidFill>
                  <a:srgbClr val="98480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Dni Kariery w sektorze odzieżowo – tekstylnym</a:t>
            </a:r>
            <a:endParaRPr lang="pl-PL" altLang="pl-PL" sz="6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2600" b="1" i="1" dirty="0">
                <a:solidFill>
                  <a:srgbClr val="98480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 WRZEŚNIA 2019 r.</a:t>
            </a:r>
            <a:endParaRPr lang="pl-PL" altLang="pl-PL" sz="600" dirty="0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8B9470DF-AC74-47DE-9DB5-725C36C0F7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7503" y="2314413"/>
            <a:ext cx="5224902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2600" b="1" dirty="0">
                <a:solidFill>
                  <a:srgbClr val="E36C0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"RAZEM DLA PRZEMYSŁU MODY"</a:t>
            </a:r>
            <a:endParaRPr lang="pl-PL" altLang="pl-PL" sz="6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pl-PL" altLang="pl-PL" dirty="0">
              <a:latin typeface="Arial" panose="020B0604020202020204" pitchFamily="34" charset="0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00D87326-4B42-4AB1-A87B-8419632D34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748" y="4781357"/>
            <a:ext cx="377991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b="1" dirty="0">
                <a:solidFill>
                  <a:srgbClr val="98480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CENTRALNE MUZEUM WŁÓKIENNICTWA</a:t>
            </a:r>
            <a:endParaRPr lang="pl-PL" altLang="pl-PL" b="1" dirty="0">
              <a:solidFill>
                <a:srgbClr val="984806"/>
              </a:solidFill>
              <a:ea typeface="Calibri" panose="020F050202020403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b="1" dirty="0">
                <a:solidFill>
                  <a:srgbClr val="984806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ul. Piotrkowska 282  Łódź</a:t>
            </a:r>
            <a:r>
              <a:rPr lang="pl-PL" altLang="pl-PL" dirty="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FEBA1F9E-CE7B-4D67-8974-E57B825ECD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162" y="193851"/>
            <a:ext cx="2438611" cy="1054699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756F7C2D-F86B-4331-8710-156F1075077E}"/>
              </a:ext>
            </a:extLst>
          </p:cNvPr>
          <p:cNvSpPr txBox="1"/>
          <p:nvPr/>
        </p:nvSpPr>
        <p:spPr>
          <a:xfrm>
            <a:off x="3359020" y="3197564"/>
            <a:ext cx="763129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600" b="1" dirty="0">
                <a:solidFill>
                  <a:srgbClr val="E36C0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MOJA ŚCIEŻKA KARIERY W PRZEMYŚLE  MODY</a:t>
            </a:r>
          </a:p>
          <a:p>
            <a:pPr algn="ctr"/>
            <a:r>
              <a:rPr lang="pl-PL" sz="2600" b="1" dirty="0">
                <a:solidFill>
                  <a:srgbClr val="E36C0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CZYLI ZREALIZUJ MARZENIA I OSIĄGNIJ CEL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E26AAC34-F3E4-4668-993F-E3098DF74193}"/>
              </a:ext>
            </a:extLst>
          </p:cNvPr>
          <p:cNvSpPr/>
          <p:nvPr/>
        </p:nvSpPr>
        <p:spPr>
          <a:xfrm>
            <a:off x="3783419" y="4917113"/>
            <a:ext cx="807464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l-PL" sz="2000" b="1" i="1" dirty="0">
                <a:latin typeface="Bradley Hand ITC" panose="03070402050302030203" pitchFamily="66" charset="0"/>
              </a:rPr>
              <a:t>Maria Michalak</a:t>
            </a:r>
          </a:p>
          <a:p>
            <a:pPr algn="r"/>
            <a:r>
              <a:rPr lang="pl-PL" sz="2000" b="1" i="1" dirty="0">
                <a:latin typeface="Bradley Hand ITC" panose="03070402050302030203" pitchFamily="66" charset="0"/>
              </a:rPr>
              <a:t>Łódzkie Centrum Doskonalenia Nauczycieli i Kształcenia Praktycznego</a:t>
            </a:r>
          </a:p>
        </p:txBody>
      </p:sp>
    </p:spTree>
    <p:extLst>
      <p:ext uri="{BB962C8B-B14F-4D97-AF65-F5344CB8AC3E}">
        <p14:creationId xmlns:p14="http://schemas.microsoft.com/office/powerpoint/2010/main" val="4101795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DC4271EC-F1E5-4945-93DB-61FCD0AA03D6}"/>
              </a:ext>
            </a:extLst>
          </p:cNvPr>
          <p:cNvPicPr/>
          <p:nvPr/>
        </p:nvPicPr>
        <p:blipFill rotWithShape="1">
          <a:blip r:embed="rId2"/>
          <a:srcRect/>
          <a:stretch/>
        </p:blipFill>
        <p:spPr>
          <a:xfrm>
            <a:off x="20" y="18672"/>
            <a:ext cx="12191980" cy="68579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00CAF65-9E96-4C1A-9B71-0A1BBEAF56D0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Algerian" panose="04020705040A02060702" pitchFamily="82" charset="0"/>
                <a:ea typeface="+mj-ea"/>
                <a:cs typeface="+mj-cs"/>
              </a:rPr>
              <a:t>PRZEMYSŁ MODY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2839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>
            <a:extLst>
              <a:ext uri="{FF2B5EF4-FFF2-40B4-BE49-F238E27FC236}">
                <a16:creationId xmlns:a16="http://schemas.microsoft.com/office/drawing/2014/main" id="{616F87F3-EC1A-4309-A5F7-D186CEB84349}"/>
              </a:ext>
            </a:extLst>
          </p:cNvPr>
          <p:cNvPicPr/>
          <p:nvPr/>
        </p:nvPicPr>
        <p:blipFill rotWithShape="1">
          <a:blip r:embed="rId2">
            <a:alphaModFix/>
          </a:blip>
          <a:srcRect l="6164" r="4271"/>
          <a:stretch/>
        </p:blipFill>
        <p:spPr>
          <a:xfrm>
            <a:off x="6083786" y="-168318"/>
            <a:ext cx="6261330" cy="3932313"/>
          </a:xfrm>
          <a:prstGeom prst="rect">
            <a:avLst/>
          </a:prstGeom>
          <a:effectLst>
            <a:softEdge rad="533400"/>
          </a:effec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E3CFD8B2-8C7A-4859-BD62-21A4A1791FC2}"/>
              </a:ext>
            </a:extLst>
          </p:cNvPr>
          <p:cNvPicPr/>
          <p:nvPr/>
        </p:nvPicPr>
        <p:blipFill rotWithShape="1">
          <a:blip r:embed="rId3"/>
          <a:srcRect l="1012" r="15406"/>
          <a:stretch/>
        </p:blipFill>
        <p:spPr>
          <a:xfrm>
            <a:off x="5831633" y="2855166"/>
            <a:ext cx="6701767" cy="4171151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effectLst>
            <a:softEdge rad="533400"/>
          </a:effec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2901FED-4FC9-4ED5-8123-C98BCD1616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AFFDAEB5-0246-4708-ADDC-BA26BCEE0EB8}"/>
              </a:ext>
            </a:extLst>
          </p:cNvPr>
          <p:cNvSpPr txBox="1"/>
          <p:nvPr/>
        </p:nvSpPr>
        <p:spPr>
          <a:xfrm>
            <a:off x="93306" y="797767"/>
            <a:ext cx="6755363" cy="5131837"/>
          </a:xfrm>
          <a:prstGeom prst="rightArrowCallou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269875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0000"/>
                </a:solidFill>
              </a:rPr>
              <a:t>TKANINY, </a:t>
            </a:r>
            <a:r>
              <a:rPr lang="pl-PL" sz="4000" dirty="0">
                <a:solidFill>
                  <a:srgbClr val="000000"/>
                </a:solidFill>
              </a:rPr>
              <a:t>     </a:t>
            </a:r>
            <a:r>
              <a:rPr lang="en-US" sz="4000" dirty="0">
                <a:solidFill>
                  <a:srgbClr val="000000"/>
                </a:solidFill>
              </a:rPr>
              <a:t>DZIANINY</a:t>
            </a:r>
            <a:r>
              <a:rPr lang="pl-PL" sz="4000" dirty="0">
                <a:solidFill>
                  <a:srgbClr val="000000"/>
                </a:solidFill>
              </a:rPr>
              <a:t>, WŁÓKNINY</a:t>
            </a:r>
            <a:r>
              <a:rPr lang="en-US" sz="4000" dirty="0">
                <a:solidFill>
                  <a:srgbClr val="000000"/>
                </a:solidFill>
              </a:rPr>
              <a:t> </a:t>
            </a:r>
          </a:p>
          <a:p>
            <a:pPr marL="269875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0000"/>
                </a:solidFill>
              </a:rPr>
              <a:t>WYROBY ODZIEŻOWE </a:t>
            </a:r>
            <a:endParaRPr lang="pl-PL" sz="4000" dirty="0">
              <a:solidFill>
                <a:srgbClr val="000000"/>
              </a:solidFill>
            </a:endParaRPr>
          </a:p>
          <a:p>
            <a:pPr marL="269875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4000" dirty="0">
                <a:solidFill>
                  <a:srgbClr val="000000"/>
                </a:solidFill>
              </a:rPr>
              <a:t>WYROBY BIELIŹNIANE</a:t>
            </a:r>
            <a:endParaRPr lang="en-US" sz="4000" dirty="0">
              <a:solidFill>
                <a:srgbClr val="000000"/>
              </a:solidFill>
            </a:endParaRPr>
          </a:p>
          <a:p>
            <a:pPr marL="269875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0000"/>
                </a:solidFill>
              </a:rPr>
              <a:t>DODATKI KRAWIECKIE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0000"/>
                </a:solidFill>
              </a:rPr>
              <a:t>BUTY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0000"/>
                </a:solidFill>
              </a:rPr>
              <a:t>TOREBKI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0000"/>
                </a:solidFill>
              </a:rPr>
              <a:t>INNE DODATKI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276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az 12">
            <a:extLst>
              <a:ext uri="{FF2B5EF4-FFF2-40B4-BE49-F238E27FC236}">
                <a16:creationId xmlns:a16="http://schemas.microsoft.com/office/drawing/2014/main" id="{D1A44184-242E-4B89-B695-BC5B0BE1D3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77282" y="83977"/>
            <a:ext cx="11831215" cy="6774024"/>
          </a:xfrm>
          <a:prstGeom prst="rect">
            <a:avLst/>
          </a:prstGeo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F63D2932-2D2F-47B7-B564-DF688FA8699E}"/>
              </a:ext>
            </a:extLst>
          </p:cNvPr>
          <p:cNvSpPr/>
          <p:nvPr/>
        </p:nvSpPr>
        <p:spPr>
          <a:xfrm>
            <a:off x="355719" y="464483"/>
            <a:ext cx="11480561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l-PL" sz="2400" b="1" dirty="0"/>
              <a:t>ROZPORZĄDZENIE MINISTRA EDUKACJI NARODOWEJ </a:t>
            </a:r>
            <a:r>
              <a:rPr lang="pl-PL" sz="2400" dirty="0"/>
              <a:t>z dnia 15 lutego 2019 r.</a:t>
            </a:r>
          </a:p>
          <a:p>
            <a:pPr algn="ctr"/>
            <a:r>
              <a:rPr lang="pl-PL" sz="2400" b="1" dirty="0"/>
              <a:t>w sprawie ogólnych celów i zadań kształcenia w zawodach szkolnictwa branżowego oraz klasyfikacji zawodów szkolnictwa branżowego</a:t>
            </a:r>
            <a:endParaRPr lang="pl-PL" sz="2400" dirty="0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0A404591-5995-4AF0-ADB5-298CE7C8A33B}"/>
              </a:ext>
            </a:extLst>
          </p:cNvPr>
          <p:cNvSpPr/>
          <p:nvPr/>
        </p:nvSpPr>
        <p:spPr>
          <a:xfrm>
            <a:off x="783772" y="1876872"/>
            <a:ext cx="10820400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l-PL" sz="2400" dirty="0"/>
              <a:t>Zawody szkolnictwa branżowego przyporządkowano do branż, uwzględniając specyfikę umiejętności zawodowych lub zakres, w jakim umiejętności te są wykorzystywane podczas wykonywania zadań zawodowych.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E431B39-3D5F-40E6-B473-15331DF5C7B5}"/>
              </a:ext>
            </a:extLst>
          </p:cNvPr>
          <p:cNvSpPr txBox="1"/>
          <p:nvPr/>
        </p:nvSpPr>
        <p:spPr>
          <a:xfrm>
            <a:off x="355719" y="4960289"/>
            <a:ext cx="2276670" cy="83099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127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Sektor tekstylny</a:t>
            </a:r>
          </a:p>
          <a:p>
            <a:endParaRPr lang="pl-PL" sz="2400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B3AB40F-B28C-4746-9145-24615D3C8485}"/>
              </a:ext>
            </a:extLst>
          </p:cNvPr>
          <p:cNvSpPr txBox="1"/>
          <p:nvPr/>
        </p:nvSpPr>
        <p:spPr>
          <a:xfrm>
            <a:off x="3087237" y="4960288"/>
            <a:ext cx="2276670" cy="83099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127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Sektor odzieżowy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8E6C20FC-579F-45D1-8452-970343EE969F}"/>
              </a:ext>
            </a:extLst>
          </p:cNvPr>
          <p:cNvSpPr txBox="1"/>
          <p:nvPr/>
        </p:nvSpPr>
        <p:spPr>
          <a:xfrm>
            <a:off x="5689760" y="4960288"/>
            <a:ext cx="2276670" cy="83099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127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Sektor skórzany</a:t>
            </a:r>
          </a:p>
          <a:p>
            <a:endParaRPr lang="pl-PL" sz="24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D6C4FBA-2643-4960-9AD9-E870086F47DD}"/>
              </a:ext>
            </a:extLst>
          </p:cNvPr>
          <p:cNvSpPr txBox="1"/>
          <p:nvPr/>
        </p:nvSpPr>
        <p:spPr>
          <a:xfrm>
            <a:off x="8565501" y="4960288"/>
            <a:ext cx="2276670" cy="83099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1270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>
                <a:solidFill>
                  <a:schemeClr val="tx1"/>
                </a:solidFill>
              </a:rPr>
              <a:t>Sektor obuwniczy</a:t>
            </a:r>
          </a:p>
        </p:txBody>
      </p:sp>
      <p:sp>
        <p:nvSpPr>
          <p:cNvPr id="11" name="Objaśnienie: strzałka w dół 10">
            <a:extLst>
              <a:ext uri="{FF2B5EF4-FFF2-40B4-BE49-F238E27FC236}">
                <a16:creationId xmlns:a16="http://schemas.microsoft.com/office/drawing/2014/main" id="{8DC95689-4B78-40FC-B6DB-DA2A0240968F}"/>
              </a:ext>
            </a:extLst>
          </p:cNvPr>
          <p:cNvSpPr/>
          <p:nvPr/>
        </p:nvSpPr>
        <p:spPr>
          <a:xfrm>
            <a:off x="3092341" y="3350740"/>
            <a:ext cx="5915608" cy="1445195"/>
          </a:xfrm>
          <a:prstGeom prst="downArrowCallou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dirty="0">
                <a:solidFill>
                  <a:schemeClr val="tx1"/>
                </a:solidFill>
              </a:rPr>
              <a:t>branża przemysłu mody (MOD)</a:t>
            </a:r>
          </a:p>
        </p:txBody>
      </p:sp>
    </p:spTree>
    <p:extLst>
      <p:ext uri="{BB962C8B-B14F-4D97-AF65-F5344CB8AC3E}">
        <p14:creationId xmlns:p14="http://schemas.microsoft.com/office/powerpoint/2010/main" val="2898758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00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A21333B-AC1D-4A7A-AB60-8F5C68DFE2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8364885"/>
              </p:ext>
            </p:extLst>
          </p:nvPr>
        </p:nvGraphicFramePr>
        <p:xfrm>
          <a:off x="363895" y="559838"/>
          <a:ext cx="10804848" cy="5915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Prostokąt 2">
            <a:extLst>
              <a:ext uri="{FF2B5EF4-FFF2-40B4-BE49-F238E27FC236}">
                <a16:creationId xmlns:a16="http://schemas.microsoft.com/office/drawing/2014/main" id="{B7F8CBCC-3126-4A98-A74D-C998EDF2E08D}"/>
              </a:ext>
            </a:extLst>
          </p:cNvPr>
          <p:cNvSpPr/>
          <p:nvPr/>
        </p:nvSpPr>
        <p:spPr>
          <a:xfrm>
            <a:off x="469321" y="247699"/>
            <a:ext cx="6996146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pl-PL" sz="2400" dirty="0">
                <a:ea typeface="Arial" panose="020B0604020202020204" pitchFamily="34" charset="0"/>
              </a:rPr>
              <a:t>Procesy kluczowe zidentyfikowane w przemyśle mody. 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689062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CAAB20A-1AAE-4263-A3D2-8302AB8457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0857749"/>
              </p:ext>
            </p:extLst>
          </p:nvPr>
        </p:nvGraphicFramePr>
        <p:xfrm>
          <a:off x="170283" y="65314"/>
          <a:ext cx="11851433" cy="6783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rostokąt 3">
            <a:extLst>
              <a:ext uri="{FF2B5EF4-FFF2-40B4-BE49-F238E27FC236}">
                <a16:creationId xmlns:a16="http://schemas.microsoft.com/office/drawing/2014/main" id="{33A1B472-3E43-4213-BBAA-A51693029EB5}"/>
              </a:ext>
            </a:extLst>
          </p:cNvPr>
          <p:cNvSpPr/>
          <p:nvPr/>
        </p:nvSpPr>
        <p:spPr>
          <a:xfrm>
            <a:off x="340567" y="266958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191E802-6CE5-48D5-A9AD-2F030D3418C5}"/>
              </a:ext>
            </a:extLst>
          </p:cNvPr>
          <p:cNvSpPr txBox="1"/>
          <p:nvPr/>
        </p:nvSpPr>
        <p:spPr>
          <a:xfrm>
            <a:off x="0" y="37322"/>
            <a:ext cx="5113176" cy="1910953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300" b="1" dirty="0">
                <a:solidFill>
                  <a:srgbClr val="C00000"/>
                </a:solidFill>
              </a:rPr>
              <a:t>PLANOWANIE ŚCIEŻKI KSZTAŁCENIA ZAWODOWEGO</a:t>
            </a:r>
          </a:p>
          <a:p>
            <a:r>
              <a:rPr lang="pl-PL" sz="2400" b="1" dirty="0">
                <a:solidFill>
                  <a:srgbClr val="C00000"/>
                </a:solidFill>
              </a:rPr>
              <a:t>Co robić w przyszłości?</a:t>
            </a:r>
          </a:p>
          <a:p>
            <a:r>
              <a:rPr lang="pl-PL" sz="2400" b="1" dirty="0">
                <a:solidFill>
                  <a:srgbClr val="C00000"/>
                </a:solidFill>
              </a:rPr>
              <a:t>Jaki zawód wybrać i gdzie pracować? </a:t>
            </a:r>
          </a:p>
        </p:txBody>
      </p:sp>
    </p:spTree>
    <p:extLst>
      <p:ext uri="{BB962C8B-B14F-4D97-AF65-F5344CB8AC3E}">
        <p14:creationId xmlns:p14="http://schemas.microsoft.com/office/powerpoint/2010/main" val="3244429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3940A019-6D66-401C-94A6-27AE169B3266}"/>
              </a:ext>
            </a:extLst>
          </p:cNvPr>
          <p:cNvSpPr txBox="1"/>
          <p:nvPr/>
        </p:nvSpPr>
        <p:spPr>
          <a:xfrm>
            <a:off x="762872" y="2795605"/>
            <a:ext cx="1887144" cy="830997"/>
          </a:xfrm>
          <a:prstGeom prst="rect">
            <a:avLst/>
          </a:prstGeom>
          <a:ln w="1905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2400" dirty="0"/>
              <a:t>Szkoła podstawowa 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3EDC53BE-2354-44E5-96AE-A4AA33D38DA8}"/>
              </a:ext>
            </a:extLst>
          </p:cNvPr>
          <p:cNvCxnSpPr>
            <a:cxnSpLocks/>
          </p:cNvCxnSpPr>
          <p:nvPr/>
        </p:nvCxnSpPr>
        <p:spPr>
          <a:xfrm flipH="1">
            <a:off x="3279647" y="1527074"/>
            <a:ext cx="8709" cy="376425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65E3E0EB-6A53-4C05-8549-37BD284D431A}"/>
              </a:ext>
            </a:extLst>
          </p:cNvPr>
          <p:cNvCxnSpPr>
            <a:cxnSpLocks/>
          </p:cNvCxnSpPr>
          <p:nvPr/>
        </p:nvCxnSpPr>
        <p:spPr>
          <a:xfrm>
            <a:off x="2709237" y="3198472"/>
            <a:ext cx="570410" cy="12631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80FE5CFC-76E4-40D6-B1B3-3D427F538B46}"/>
              </a:ext>
            </a:extLst>
          </p:cNvPr>
          <p:cNvSpPr txBox="1"/>
          <p:nvPr/>
        </p:nvSpPr>
        <p:spPr>
          <a:xfrm>
            <a:off x="3799111" y="966149"/>
            <a:ext cx="2159726" cy="1200329"/>
          </a:xfrm>
          <a:prstGeom prst="rect">
            <a:avLst/>
          </a:prstGeom>
          <a:ln w="1905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2400" dirty="0"/>
              <a:t>Szkoła branżowa I stopnia 3 lata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2EB853ED-9BB7-4ACA-8FEF-EF9AABC7A3A2}"/>
              </a:ext>
            </a:extLst>
          </p:cNvPr>
          <p:cNvSpPr txBox="1"/>
          <p:nvPr/>
        </p:nvSpPr>
        <p:spPr>
          <a:xfrm>
            <a:off x="3993750" y="4976983"/>
            <a:ext cx="2159726" cy="830997"/>
          </a:xfrm>
          <a:prstGeom prst="rect">
            <a:avLst/>
          </a:prstGeom>
          <a:ln w="1905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2400" dirty="0"/>
              <a:t>Technikum </a:t>
            </a:r>
          </a:p>
          <a:p>
            <a:r>
              <a:rPr lang="pl-PL" sz="2400" dirty="0"/>
              <a:t>5 lat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AF2AC1E1-094A-417F-979C-5A37642A365E}"/>
              </a:ext>
            </a:extLst>
          </p:cNvPr>
          <p:cNvSpPr txBox="1"/>
          <p:nvPr/>
        </p:nvSpPr>
        <p:spPr>
          <a:xfrm>
            <a:off x="6681216" y="1357324"/>
            <a:ext cx="2159726" cy="1200329"/>
          </a:xfrm>
          <a:prstGeom prst="rect">
            <a:avLst/>
          </a:prstGeom>
          <a:ln w="1905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2400" dirty="0"/>
              <a:t>Szkołą branżowa II stopnia 2 lata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8F8F30B6-AE1C-44AA-9BC6-11EB63AE02BE}"/>
              </a:ext>
            </a:extLst>
          </p:cNvPr>
          <p:cNvSpPr txBox="1"/>
          <p:nvPr/>
        </p:nvSpPr>
        <p:spPr>
          <a:xfrm>
            <a:off x="3729879" y="2764759"/>
            <a:ext cx="2346959" cy="1200329"/>
          </a:xfrm>
          <a:prstGeom prst="rect">
            <a:avLst/>
          </a:prstGeom>
          <a:ln w="19050"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2400" dirty="0"/>
              <a:t>Liceum ogólnokształcące dla dorosłych</a:t>
            </a: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5C528F0D-F556-478A-B80A-1059BC266D18}"/>
              </a:ext>
            </a:extLst>
          </p:cNvPr>
          <p:cNvCxnSpPr>
            <a:cxnSpLocks/>
          </p:cNvCxnSpPr>
          <p:nvPr/>
        </p:nvCxnSpPr>
        <p:spPr>
          <a:xfrm>
            <a:off x="5986267" y="1527073"/>
            <a:ext cx="694948" cy="2212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324663A4-0871-467D-9216-B61A87EA149D}"/>
              </a:ext>
            </a:extLst>
          </p:cNvPr>
          <p:cNvCxnSpPr>
            <a:cxnSpLocks/>
          </p:cNvCxnSpPr>
          <p:nvPr/>
        </p:nvCxnSpPr>
        <p:spPr>
          <a:xfrm>
            <a:off x="4718305" y="2166478"/>
            <a:ext cx="0" cy="62912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1483016C-7172-4E1E-8757-7892C355C4E9}"/>
              </a:ext>
            </a:extLst>
          </p:cNvPr>
          <p:cNvSpPr txBox="1"/>
          <p:nvPr/>
        </p:nvSpPr>
        <p:spPr>
          <a:xfrm>
            <a:off x="9100456" y="2441662"/>
            <a:ext cx="2159726" cy="1200329"/>
          </a:xfrm>
          <a:prstGeom prst="rect">
            <a:avLst/>
          </a:prstGeom>
          <a:ln w="1905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2400" dirty="0"/>
              <a:t>Kwalifikacyjne kursy zawodowe</a:t>
            </a:r>
          </a:p>
        </p:txBody>
      </p:sp>
      <p:cxnSp>
        <p:nvCxnSpPr>
          <p:cNvPr id="28" name="Łącznik prosty ze strzałką 27">
            <a:extLst>
              <a:ext uri="{FF2B5EF4-FFF2-40B4-BE49-F238E27FC236}">
                <a16:creationId xmlns:a16="http://schemas.microsoft.com/office/drawing/2014/main" id="{C650E33C-8F99-45FD-96D3-0A0655E829AD}"/>
              </a:ext>
            </a:extLst>
          </p:cNvPr>
          <p:cNvCxnSpPr/>
          <p:nvPr/>
        </p:nvCxnSpPr>
        <p:spPr>
          <a:xfrm>
            <a:off x="10180319" y="1711267"/>
            <a:ext cx="0" cy="73315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7B5A25E6-8641-4974-93E8-28A3752C77DD}"/>
              </a:ext>
            </a:extLst>
          </p:cNvPr>
          <p:cNvSpPr txBox="1"/>
          <p:nvPr/>
        </p:nvSpPr>
        <p:spPr>
          <a:xfrm>
            <a:off x="6608063" y="3728813"/>
            <a:ext cx="2852921" cy="1200329"/>
          </a:xfrm>
          <a:prstGeom prst="rect">
            <a:avLst/>
          </a:prstGeom>
          <a:ln w="1905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2400" dirty="0"/>
              <a:t>Szkoła  wyższa np. </a:t>
            </a:r>
          </a:p>
          <a:p>
            <a:r>
              <a:rPr lang="pl-PL" sz="2400" dirty="0"/>
              <a:t>Politechnika Łódzka </a:t>
            </a:r>
            <a:r>
              <a:rPr lang="pl-PL" sz="2400" dirty="0" err="1"/>
              <a:t>WTMiWT</a:t>
            </a:r>
            <a:endParaRPr lang="pl-PL" sz="2400" dirty="0"/>
          </a:p>
        </p:txBody>
      </p:sp>
      <p:cxnSp>
        <p:nvCxnSpPr>
          <p:cNvPr id="37" name="Łącznik prosty ze strzałką 36">
            <a:extLst>
              <a:ext uri="{FF2B5EF4-FFF2-40B4-BE49-F238E27FC236}">
                <a16:creationId xmlns:a16="http://schemas.microsoft.com/office/drawing/2014/main" id="{DF07BD02-6050-48BD-B185-D557DF34B5E0}"/>
              </a:ext>
            </a:extLst>
          </p:cNvPr>
          <p:cNvCxnSpPr>
            <a:cxnSpLocks/>
          </p:cNvCxnSpPr>
          <p:nvPr/>
        </p:nvCxnSpPr>
        <p:spPr>
          <a:xfrm>
            <a:off x="7663543" y="2557653"/>
            <a:ext cx="0" cy="121233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42">
            <a:extLst>
              <a:ext uri="{FF2B5EF4-FFF2-40B4-BE49-F238E27FC236}">
                <a16:creationId xmlns:a16="http://schemas.microsoft.com/office/drawing/2014/main" id="{40143453-E1BD-4931-9370-3F46484102F9}"/>
              </a:ext>
            </a:extLst>
          </p:cNvPr>
          <p:cNvCxnSpPr>
            <a:cxnSpLocks/>
          </p:cNvCxnSpPr>
          <p:nvPr/>
        </p:nvCxnSpPr>
        <p:spPr>
          <a:xfrm>
            <a:off x="6153476" y="3128283"/>
            <a:ext cx="91788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Łącznik prosty ze strzałką 44">
            <a:extLst>
              <a:ext uri="{FF2B5EF4-FFF2-40B4-BE49-F238E27FC236}">
                <a16:creationId xmlns:a16="http://schemas.microsoft.com/office/drawing/2014/main" id="{FA940D5E-9843-4DD6-B014-F87AFBFB74A0}"/>
              </a:ext>
            </a:extLst>
          </p:cNvPr>
          <p:cNvCxnSpPr/>
          <p:nvPr/>
        </p:nvCxnSpPr>
        <p:spPr>
          <a:xfrm>
            <a:off x="7071360" y="3136916"/>
            <a:ext cx="0" cy="63306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Łącznik prosty ze strzałką 57">
            <a:extLst>
              <a:ext uri="{FF2B5EF4-FFF2-40B4-BE49-F238E27FC236}">
                <a16:creationId xmlns:a16="http://schemas.microsoft.com/office/drawing/2014/main" id="{2BB5F419-7EE5-40EC-8B19-DEB5DCF1A6F6}"/>
              </a:ext>
            </a:extLst>
          </p:cNvPr>
          <p:cNvCxnSpPr>
            <a:cxnSpLocks/>
          </p:cNvCxnSpPr>
          <p:nvPr/>
        </p:nvCxnSpPr>
        <p:spPr>
          <a:xfrm>
            <a:off x="3288356" y="1527074"/>
            <a:ext cx="483325" cy="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Łącznik prosty ze strzałką 60">
            <a:extLst>
              <a:ext uri="{FF2B5EF4-FFF2-40B4-BE49-F238E27FC236}">
                <a16:creationId xmlns:a16="http://schemas.microsoft.com/office/drawing/2014/main" id="{3B3FA1E4-31E1-424F-BD96-030D96BCBBD4}"/>
              </a:ext>
            </a:extLst>
          </p:cNvPr>
          <p:cNvCxnSpPr/>
          <p:nvPr/>
        </p:nvCxnSpPr>
        <p:spPr>
          <a:xfrm>
            <a:off x="3288356" y="5291328"/>
            <a:ext cx="70539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Łącznik prosty 70">
            <a:extLst>
              <a:ext uri="{FF2B5EF4-FFF2-40B4-BE49-F238E27FC236}">
                <a16:creationId xmlns:a16="http://schemas.microsoft.com/office/drawing/2014/main" id="{BB0504E7-4338-46BD-946D-37BCF18CB287}"/>
              </a:ext>
            </a:extLst>
          </p:cNvPr>
          <p:cNvCxnSpPr/>
          <p:nvPr/>
        </p:nvCxnSpPr>
        <p:spPr>
          <a:xfrm>
            <a:off x="8840942" y="1711267"/>
            <a:ext cx="133937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Łącznik prosty 73">
            <a:extLst>
              <a:ext uri="{FF2B5EF4-FFF2-40B4-BE49-F238E27FC236}">
                <a16:creationId xmlns:a16="http://schemas.microsoft.com/office/drawing/2014/main" id="{0E2C7C72-C2F9-48B2-9D1B-54745F0EB141}"/>
              </a:ext>
            </a:extLst>
          </p:cNvPr>
          <p:cNvCxnSpPr/>
          <p:nvPr/>
        </p:nvCxnSpPr>
        <p:spPr>
          <a:xfrm>
            <a:off x="6153476" y="5547360"/>
            <a:ext cx="4033810" cy="0"/>
          </a:xfrm>
          <a:prstGeom prst="line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Łącznik prosty ze strzałką 75">
            <a:extLst>
              <a:ext uri="{FF2B5EF4-FFF2-40B4-BE49-F238E27FC236}">
                <a16:creationId xmlns:a16="http://schemas.microsoft.com/office/drawing/2014/main" id="{216184CB-6DD8-4578-92CF-88DCC9A9E77D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0180319" y="3641991"/>
            <a:ext cx="0" cy="190536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Łącznik prosty 80">
            <a:extLst>
              <a:ext uri="{FF2B5EF4-FFF2-40B4-BE49-F238E27FC236}">
                <a16:creationId xmlns:a16="http://schemas.microsoft.com/office/drawing/2014/main" id="{57B467CE-38AA-41B1-A4AA-E0EC11419292}"/>
              </a:ext>
            </a:extLst>
          </p:cNvPr>
          <p:cNvCxnSpPr>
            <a:cxnSpLocks/>
          </p:cNvCxnSpPr>
          <p:nvPr/>
        </p:nvCxnSpPr>
        <p:spPr>
          <a:xfrm flipV="1">
            <a:off x="6165668" y="5322351"/>
            <a:ext cx="1607603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Łącznik prosty ze strzałką 82">
            <a:extLst>
              <a:ext uri="{FF2B5EF4-FFF2-40B4-BE49-F238E27FC236}">
                <a16:creationId xmlns:a16="http://schemas.microsoft.com/office/drawing/2014/main" id="{7A275571-0F3B-4FB4-A34E-D7B3C15F6500}"/>
              </a:ext>
            </a:extLst>
          </p:cNvPr>
          <p:cNvCxnSpPr/>
          <p:nvPr/>
        </p:nvCxnSpPr>
        <p:spPr>
          <a:xfrm flipV="1">
            <a:off x="7761079" y="4976729"/>
            <a:ext cx="0" cy="354198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B6FE134C-6150-4681-B103-D3D76A790CFE}"/>
              </a:ext>
            </a:extLst>
          </p:cNvPr>
          <p:cNvSpPr txBox="1"/>
          <p:nvPr/>
        </p:nvSpPr>
        <p:spPr>
          <a:xfrm>
            <a:off x="84845" y="0"/>
            <a:ext cx="2817845" cy="252376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800" dirty="0"/>
              <a:t>Możliwości kształcenia zawodowego  </a:t>
            </a:r>
            <a:br>
              <a:rPr lang="pl-PL" sz="2800" dirty="0"/>
            </a:br>
            <a:r>
              <a:rPr lang="pl-PL" sz="2800" dirty="0"/>
              <a:t>w systemie formalnym</a:t>
            </a:r>
          </a:p>
          <a:p>
            <a:pPr algn="ctr"/>
            <a:r>
              <a:rPr lang="pl-PL" dirty="0"/>
              <a:t>od 1 września 2019 r.</a:t>
            </a:r>
          </a:p>
        </p:txBody>
      </p:sp>
    </p:spTree>
    <p:extLst>
      <p:ext uri="{BB962C8B-B14F-4D97-AF65-F5344CB8AC3E}">
        <p14:creationId xmlns:p14="http://schemas.microsoft.com/office/powerpoint/2010/main" val="446636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7ECB67FF-4327-4ED8-B4C7-8E370EE82679}"/>
              </a:ext>
            </a:extLst>
          </p:cNvPr>
          <p:cNvPicPr/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718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Obraz 1">
            <a:extLst>
              <a:ext uri="{FF2B5EF4-FFF2-40B4-BE49-F238E27FC236}">
                <a16:creationId xmlns:a16="http://schemas.microsoft.com/office/drawing/2014/main" id="{4BBD9B92-8405-4165-AE44-BA3913382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23" y="2408802"/>
            <a:ext cx="2732087" cy="17287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Obraz 7">
            <a:extLst>
              <a:ext uri="{FF2B5EF4-FFF2-40B4-BE49-F238E27FC236}">
                <a16:creationId xmlns:a16="http://schemas.microsoft.com/office/drawing/2014/main" id="{BD145580-0221-476D-A9F7-A6A17604C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245" y="2307128"/>
            <a:ext cx="2426418" cy="20199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91105882-4107-4CA3-892B-1E87157F23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7398" y="4098725"/>
            <a:ext cx="2426418" cy="152307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3F185B19-A8DF-4B1B-A0F1-1A5C7F86C0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9772" y="4295852"/>
            <a:ext cx="2732087" cy="14447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F4F42D01-8914-4749-A55C-3BB280D717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917" y="4073609"/>
            <a:ext cx="2732086" cy="17161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9F403349-4507-4224-A525-AB4233F9652C}"/>
              </a:ext>
            </a:extLst>
          </p:cNvPr>
          <p:cNvSpPr txBox="1"/>
          <p:nvPr/>
        </p:nvSpPr>
        <p:spPr>
          <a:xfrm>
            <a:off x="763590" y="301824"/>
            <a:ext cx="601734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/>
              <a:t>Sektor tekstylny</a:t>
            </a:r>
          </a:p>
          <a:p>
            <a:r>
              <a:rPr lang="pl-PL" sz="2000" i="1" dirty="0"/>
              <a:t>Surowce włókiennicze – właściwości, zastosowanie</a:t>
            </a:r>
          </a:p>
          <a:p>
            <a:r>
              <a:rPr lang="pl-PL" sz="2000" i="1" dirty="0"/>
              <a:t>Projektowanie wyrobów – tkanin, dzianin, włóknin</a:t>
            </a:r>
          </a:p>
          <a:p>
            <a:r>
              <a:rPr lang="pl-PL" sz="2000" i="1" dirty="0"/>
              <a:t>Procesy technologiczne - wytwarzanie i wykończanie wyrobów  – tkanin, dzianin, włóknin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565E353F-6BF9-40A6-8E01-C78BFDB60F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24811" y="3527990"/>
            <a:ext cx="1219200" cy="1219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384620E5-0EB8-4AF6-8C4A-A21A855242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73020" y="4931676"/>
            <a:ext cx="1219200" cy="1219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 descr="Tkanina pÅaszczowa Eloy â terakota">
            <a:extLst>
              <a:ext uri="{FF2B5EF4-FFF2-40B4-BE49-F238E27FC236}">
                <a16:creationId xmlns:a16="http://schemas.microsoft.com/office/drawing/2014/main" id="{6650CB5D-AD29-467E-B5F1-BC4823D87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138" y="3966438"/>
            <a:ext cx="1219200" cy="1219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8539CEF8-F99F-4813-AB33-83666F9FF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5611" y="3712476"/>
            <a:ext cx="1219200" cy="1219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 descr="Kreton Malowana mandala">
            <a:extLst>
              <a:ext uri="{FF2B5EF4-FFF2-40B4-BE49-F238E27FC236}">
                <a16:creationId xmlns:a16="http://schemas.microsoft.com/office/drawing/2014/main" id="{8AEDAED7-6404-482C-A221-BD945591C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3493" y="4860263"/>
            <a:ext cx="1219201" cy="12192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Obraz 11" descr="Obraz zawierający niebo, zewnętrzne, śnieg&#10;&#10;Opis wygenerowany automatycznie">
            <a:extLst>
              <a:ext uri="{FF2B5EF4-FFF2-40B4-BE49-F238E27FC236}">
                <a16:creationId xmlns:a16="http://schemas.microsoft.com/office/drawing/2014/main" id="{E6E3F37B-965A-42E4-8D83-BB6B5AAB1D9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713" y="436932"/>
            <a:ext cx="1847025" cy="13960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Obraz 13" descr="Obraz zawierający trawa, zewnętrzne, roślina, niebo&#10;&#10;Opis wygenerowany automatycznie">
            <a:extLst>
              <a:ext uri="{FF2B5EF4-FFF2-40B4-BE49-F238E27FC236}">
                <a16:creationId xmlns:a16="http://schemas.microsoft.com/office/drawing/2014/main" id="{FBEE8865-EDDC-4BC5-AEDF-083163503E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5632" y="329090"/>
            <a:ext cx="1885056" cy="13342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9" name="Picture 15" descr="Znalezione obrazy dla zapytania weÅna">
            <a:extLst>
              <a:ext uri="{FF2B5EF4-FFF2-40B4-BE49-F238E27FC236}">
                <a16:creationId xmlns:a16="http://schemas.microsoft.com/office/drawing/2014/main" id="{2C6CA7AC-17F7-4CE1-A827-2B6940E9E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367" y="1499015"/>
            <a:ext cx="1958494" cy="148784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Znalezione obrazy dla zapytania jedwabniki kokony">
            <a:extLst>
              <a:ext uri="{FF2B5EF4-FFF2-40B4-BE49-F238E27FC236}">
                <a16:creationId xmlns:a16="http://schemas.microsoft.com/office/drawing/2014/main" id="{2C298119-8A9B-4F2A-8F0B-4EE270CEF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0716" y="2309610"/>
            <a:ext cx="1744017" cy="9745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Znalezione obrazy dla zapytania poliester wytwarzanie">
            <a:extLst>
              <a:ext uri="{FF2B5EF4-FFF2-40B4-BE49-F238E27FC236}">
                <a16:creationId xmlns:a16="http://schemas.microsoft.com/office/drawing/2014/main" id="{44CB1302-AB7F-4289-A914-8FA57A360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750" y="2402156"/>
            <a:ext cx="1600878" cy="14448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Obraz 15" descr="Obraz zawierający wewnątrz, siedzi&#10;&#10;Opis wygenerowany automatycznie">
            <a:extLst>
              <a:ext uri="{FF2B5EF4-FFF2-40B4-BE49-F238E27FC236}">
                <a16:creationId xmlns:a16="http://schemas.microsoft.com/office/drawing/2014/main" id="{29124FA2-A7B7-47B5-86BD-4AB2E0150BE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653" y="1684666"/>
            <a:ext cx="1851820" cy="15850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29941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4606AF7D-F735-4A07-AD3A-F0639ACDD22E}"/>
              </a:ext>
            </a:extLst>
          </p:cNvPr>
          <p:cNvPicPr/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881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FC4AE41A-173F-43FF-8548-24C7F0D82AE0}"/>
              </a:ext>
            </a:extLst>
          </p:cNvPr>
          <p:cNvSpPr txBox="1"/>
          <p:nvPr/>
        </p:nvSpPr>
        <p:spPr>
          <a:xfrm>
            <a:off x="763590" y="301824"/>
            <a:ext cx="639299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/>
              <a:t>Sektor tekstylny – wyroby dekoracyjne</a:t>
            </a:r>
          </a:p>
          <a:p>
            <a:r>
              <a:rPr lang="pl-PL" sz="2000" i="1" dirty="0"/>
              <a:t>Surowce włókiennicze – właściwości, zastosowanie</a:t>
            </a:r>
          </a:p>
          <a:p>
            <a:r>
              <a:rPr lang="pl-PL" sz="2000" i="1" dirty="0"/>
              <a:t>Projektowanie wyrobów – np.: koronek, kilimów, wyrobów dziewiarskich</a:t>
            </a:r>
          </a:p>
          <a:p>
            <a:r>
              <a:rPr lang="pl-PL" sz="2000" i="1" dirty="0"/>
              <a:t>Procesy technologiczne - wytwarzanie i wykończanie wyrobów</a:t>
            </a:r>
          </a:p>
        </p:txBody>
      </p:sp>
      <p:pic>
        <p:nvPicPr>
          <p:cNvPr id="4" name="Obraz 3" descr="Znalezione obrazy dla zapytania koronki rÄcznie robione">
            <a:extLst>
              <a:ext uri="{FF2B5EF4-FFF2-40B4-BE49-F238E27FC236}">
                <a16:creationId xmlns:a16="http://schemas.microsoft.com/office/drawing/2014/main" id="{4E64357C-C612-42F9-8CF4-948B9BCB34F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047" y="4204835"/>
            <a:ext cx="2620010" cy="24258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Obraz 2" descr="Znalezione obrazy dla zapytania fantazyjne sploty na drutach">
            <a:extLst>
              <a:ext uri="{FF2B5EF4-FFF2-40B4-BE49-F238E27FC236}">
                <a16:creationId xmlns:a16="http://schemas.microsoft.com/office/drawing/2014/main" id="{79C9793F-62A7-4315-9366-F8D5DE29CBA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63" y="2555421"/>
            <a:ext cx="2975336" cy="1913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az 4" descr="Znalezione obrazy dla zapytania fantazyjne sploty na drutach">
            <a:extLst>
              <a:ext uri="{FF2B5EF4-FFF2-40B4-BE49-F238E27FC236}">
                <a16:creationId xmlns:a16="http://schemas.microsoft.com/office/drawing/2014/main" id="{B3818622-A475-4E06-AECD-F9CD88E2CBA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905" y="2675649"/>
            <a:ext cx="2655606" cy="20397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AutoShape 2" descr="Znalezione obrazy dla zapytania fantazyjne sploty na drutach">
            <a:extLst>
              <a:ext uri="{FF2B5EF4-FFF2-40B4-BE49-F238E27FC236}">
                <a16:creationId xmlns:a16="http://schemas.microsoft.com/office/drawing/2014/main" id="{6833D50D-2B9B-415C-A7E8-7134E30A954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FEA30FC1-0533-4EFB-8C5F-3D8C053B74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1240" y="4734838"/>
            <a:ext cx="2857500" cy="18967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az 7" descr="powojnik">
            <a:extLst>
              <a:ext uri="{FF2B5EF4-FFF2-40B4-BE49-F238E27FC236}">
                <a16:creationId xmlns:a16="http://schemas.microsoft.com/office/drawing/2014/main" id="{E5B5368E-1401-48F6-9DE3-EA85D455C3DE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511" y="3033618"/>
            <a:ext cx="3070125" cy="1754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az 8" descr="Znalezione obrazy dla zapytania fantazyjne sploty na drutach">
            <a:extLst>
              <a:ext uri="{FF2B5EF4-FFF2-40B4-BE49-F238E27FC236}">
                <a16:creationId xmlns:a16="http://schemas.microsoft.com/office/drawing/2014/main" id="{41473604-BA4F-4E67-95D9-EF32467BBC78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740" y="4784060"/>
            <a:ext cx="2467610" cy="1846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Freebie &quot;Spring Flowers&quot;">
            <a:extLst>
              <a:ext uri="{FF2B5EF4-FFF2-40B4-BE49-F238E27FC236}">
                <a16:creationId xmlns:a16="http://schemas.microsoft.com/office/drawing/2014/main" id="{EF462C44-8EC6-44C4-A297-6899AFE2B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354" y="4612226"/>
            <a:ext cx="1611021" cy="161102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30">
            <a:extLst>
              <a:ext uri="{FF2B5EF4-FFF2-40B4-BE49-F238E27FC236}">
                <a16:creationId xmlns:a16="http://schemas.microsoft.com/office/drawing/2014/main" id="{23741274-A9A2-477B-B439-0183ED273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198" y="1672927"/>
            <a:ext cx="2112655" cy="13897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bez tytułu">
            <a:extLst>
              <a:ext uri="{FF2B5EF4-FFF2-40B4-BE49-F238E27FC236}">
                <a16:creationId xmlns:a16="http://schemas.microsoft.com/office/drawing/2014/main" id="{4AFBFD73-7B75-440E-8B51-DE302DB77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4253" y="3286027"/>
            <a:ext cx="2314898" cy="13820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 descr="wezly">
            <a:extLst>
              <a:ext uri="{FF2B5EF4-FFF2-40B4-BE49-F238E27FC236}">
                <a16:creationId xmlns:a16="http://schemas.microsoft.com/office/drawing/2014/main" id="{82EAF3BE-2F60-4BA1-A968-C7713394A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0490" y="1428452"/>
            <a:ext cx="1593857" cy="200054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6296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0EF040B9-F70B-4377-A1EF-3ED7F80D9931}"/>
              </a:ext>
            </a:extLst>
          </p:cNvPr>
          <p:cNvPicPr/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169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>
            <a:hlinkClick r:id="rId2" tgtFrame="&quot;none&quot;" tooltip="&quot;&quot;"/>
            <a:extLst>
              <a:ext uri="{FF2B5EF4-FFF2-40B4-BE49-F238E27FC236}">
                <a16:creationId xmlns:a16="http://schemas.microsoft.com/office/drawing/2014/main" id="{A7AF26EC-7AFD-4466-856C-A832F1FC463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0339" y="4618858"/>
            <a:ext cx="4221819" cy="24342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A54FD87E-01C4-4FA3-8B2E-5F69062E16D6}"/>
              </a:ext>
            </a:extLst>
          </p:cNvPr>
          <p:cNvSpPr txBox="1"/>
          <p:nvPr/>
        </p:nvSpPr>
        <p:spPr>
          <a:xfrm>
            <a:off x="176513" y="224154"/>
            <a:ext cx="639299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/>
              <a:t>Sektor odzieżowy</a:t>
            </a:r>
          </a:p>
          <a:p>
            <a:r>
              <a:rPr lang="pl-PL" sz="2000" i="1" dirty="0"/>
              <a:t>Materiały odzieżowe – rodzaje, właściwości, zastosowanie</a:t>
            </a:r>
          </a:p>
          <a:p>
            <a:r>
              <a:rPr lang="pl-PL" sz="2000" i="1" dirty="0"/>
              <a:t>Projektowanie wyrobów  odzieżowych, dobieranie materiałów i dodatków </a:t>
            </a:r>
          </a:p>
          <a:p>
            <a:r>
              <a:rPr lang="pl-PL" sz="2000" i="1" dirty="0"/>
              <a:t>Procesy technologiczne – wytwarzanie i wykończanie wyrobów odzieżowych</a:t>
            </a:r>
          </a:p>
        </p:txBody>
      </p:sp>
      <p:pic>
        <p:nvPicPr>
          <p:cNvPr id="3" name="Obraz 2" descr="Obraz zawierający tekst, tablica suchościerna&#10;&#10;Opis wygenerowany przy bardzo wysokim poziomie pewności">
            <a:extLst>
              <a:ext uri="{FF2B5EF4-FFF2-40B4-BE49-F238E27FC236}">
                <a16:creationId xmlns:a16="http://schemas.microsoft.com/office/drawing/2014/main" id="{F81355E1-9098-4B3C-BA32-5FAA55913C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74" y="2729241"/>
            <a:ext cx="3773289" cy="1429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Obraz 3" descr="Obraz zawierający wewnątrz&#10;&#10;Opis wygenerowany przy bardzo wysokim poziomie pewności">
            <a:extLst>
              <a:ext uri="{FF2B5EF4-FFF2-40B4-BE49-F238E27FC236}">
                <a16:creationId xmlns:a16="http://schemas.microsoft.com/office/drawing/2014/main" id="{D305C166-9A22-434B-BF9B-3FD9FBD1A4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74" y="3975531"/>
            <a:ext cx="3128434" cy="2086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az 4" descr="Obraz zawierający wewnątrz, stół, laptop&#10;&#10;Opis wygenerowany przy wysokim poziomie pewności">
            <a:extLst>
              <a:ext uri="{FF2B5EF4-FFF2-40B4-BE49-F238E27FC236}">
                <a16:creationId xmlns:a16="http://schemas.microsoft.com/office/drawing/2014/main" id="{A0502699-FE2E-4B90-844C-7DF6755532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691" y="2574522"/>
            <a:ext cx="4546738" cy="25651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Obraz 5" descr="Obraz zawierający wewnątrz, stół, czerwony&#10;&#10;Opis wygenerowany przy bardzo wysokim poziomie pewności">
            <a:extLst>
              <a:ext uri="{FF2B5EF4-FFF2-40B4-BE49-F238E27FC236}">
                <a16:creationId xmlns:a16="http://schemas.microsoft.com/office/drawing/2014/main" id="{65C5F7CD-7D86-4B50-B330-86A4A39D33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250" y="4245608"/>
            <a:ext cx="3109818" cy="23323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Obraz 6" descr="Obraz zawierający podłoże, wewnątrz, odzież&#10;&#10;Opis wygenerowany przy wysokim poziomie pewności">
            <a:extLst>
              <a:ext uri="{FF2B5EF4-FFF2-40B4-BE49-F238E27FC236}">
                <a16:creationId xmlns:a16="http://schemas.microsoft.com/office/drawing/2014/main" id="{7A1FC72C-F393-4C50-B022-DAFD1366E2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015" y="1924614"/>
            <a:ext cx="2180469" cy="32691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E44EF4FD-7D47-415C-A07E-2AC84E470A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006" y="587100"/>
            <a:ext cx="5037339" cy="28418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61A481E4-EB65-4C79-838F-B6C929200CA5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298" y="4756094"/>
            <a:ext cx="1946275" cy="19100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D6D1C788-D298-4B9C-BAD1-B17447ADE4F0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913" y="1878187"/>
            <a:ext cx="2256155" cy="22148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5940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ED31A16C-5587-49EA-8CC7-1FEFE67ECC06}"/>
              </a:ext>
            </a:extLst>
          </p:cNvPr>
          <p:cNvPicPr/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070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C5998527-0C04-4880-98E0-76544918708B}"/>
              </a:ext>
            </a:extLst>
          </p:cNvPr>
          <p:cNvSpPr txBox="1"/>
          <p:nvPr/>
        </p:nvSpPr>
        <p:spPr>
          <a:xfrm>
            <a:off x="269068" y="273832"/>
            <a:ext cx="63929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/>
              <a:t>Sektor skórzany</a:t>
            </a:r>
          </a:p>
          <a:p>
            <a:r>
              <a:rPr lang="pl-PL" sz="2000" i="1" dirty="0"/>
              <a:t>Skóry i materiały skóropodobne – rodzaje, właściwości, zastosowanie</a:t>
            </a:r>
          </a:p>
          <a:p>
            <a:r>
              <a:rPr lang="pl-PL" sz="2000" i="1" dirty="0"/>
              <a:t>Projektowanie wyrobów  skórzanych, dobieranie materiałów i dodatków </a:t>
            </a:r>
          </a:p>
          <a:p>
            <a:r>
              <a:rPr lang="pl-PL" sz="2000" i="1" dirty="0"/>
              <a:t>Procesy technologiczne – wytwarzanie i wykończanie wyrobów skórzanych</a:t>
            </a:r>
          </a:p>
        </p:txBody>
      </p:sp>
      <p:pic>
        <p:nvPicPr>
          <p:cNvPr id="4" name="Obraz 3" descr="Podobny obraz">
            <a:extLst>
              <a:ext uri="{FF2B5EF4-FFF2-40B4-BE49-F238E27FC236}">
                <a16:creationId xmlns:a16="http://schemas.microsoft.com/office/drawing/2014/main" id="{C8ECAF1D-0EEF-463F-94EF-5E4C43DD963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36" y="3156723"/>
            <a:ext cx="2842195" cy="11937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az 4" descr="Znalezione obrazy dla zapytania kuÅnierz">
            <a:extLst>
              <a:ext uri="{FF2B5EF4-FFF2-40B4-BE49-F238E27FC236}">
                <a16:creationId xmlns:a16="http://schemas.microsoft.com/office/drawing/2014/main" id="{60B16508-BE06-4AB8-89CB-183F4FF593E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229" y="4586645"/>
            <a:ext cx="1605474" cy="18377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az 5" descr="Znalezione obrazy dla zapytania technik technologii wyrobÃ³w skÃ³rzanych">
            <a:extLst>
              <a:ext uri="{FF2B5EF4-FFF2-40B4-BE49-F238E27FC236}">
                <a16:creationId xmlns:a16="http://schemas.microsoft.com/office/drawing/2014/main" id="{060582C3-70A6-4AEA-AB4B-C2B7BFEBCF2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8644" y="961954"/>
            <a:ext cx="2224107" cy="16202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542C40E7-DAD8-4A99-8029-C3922C708371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951" y="345232"/>
            <a:ext cx="2494694" cy="16595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az 7" descr="C:\Users\Maja\AppData\Local\Microsoft\Windows\INetCache\Content.MSO\4BCEFD9.tmp">
            <a:extLst>
              <a:ext uri="{FF2B5EF4-FFF2-40B4-BE49-F238E27FC236}">
                <a16:creationId xmlns:a16="http://schemas.microsoft.com/office/drawing/2014/main" id="{E40E65A0-A3F8-4F8D-9F61-015B653C0C2E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865" y="4945224"/>
            <a:ext cx="2531207" cy="1317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az 8" descr="Znalezione obrazy dla zapytania wyroby kaletnicze">
            <a:extLst>
              <a:ext uri="{FF2B5EF4-FFF2-40B4-BE49-F238E27FC236}">
                <a16:creationId xmlns:a16="http://schemas.microsoft.com/office/drawing/2014/main" id="{347783A1-9213-41D2-902A-1A6473EB1A48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825" y="2957319"/>
            <a:ext cx="2360756" cy="2997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Obraz 9" descr="Znalezione obrazy dla zapytania wyroby kaletnicze">
            <a:extLst>
              <a:ext uri="{FF2B5EF4-FFF2-40B4-BE49-F238E27FC236}">
                <a16:creationId xmlns:a16="http://schemas.microsoft.com/office/drawing/2014/main" id="{1270BEFB-7761-4FF1-A4B3-3B3ADD9B3ECB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951" y="2004819"/>
            <a:ext cx="1905000" cy="1905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Obraz 10" descr="Znalezione obrazy dla zapytania wyroby kaletnicze">
            <a:extLst>
              <a:ext uri="{FF2B5EF4-FFF2-40B4-BE49-F238E27FC236}">
                <a16:creationId xmlns:a16="http://schemas.microsoft.com/office/drawing/2014/main" id="{0B0EF82A-6AE6-4F0A-B292-5AFB0383AD62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7275" y="3828979"/>
            <a:ext cx="1817370" cy="2514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Obraz 11" descr="Znalezione obrazy dla zapytania kuÅnierz">
            <a:extLst>
              <a:ext uri="{FF2B5EF4-FFF2-40B4-BE49-F238E27FC236}">
                <a16:creationId xmlns:a16="http://schemas.microsoft.com/office/drawing/2014/main" id="{AB726C4D-DD6D-479B-8443-FC8CBF5DDA31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189" y="2717458"/>
            <a:ext cx="2998548" cy="20267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5852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EA8810A0-26D1-4386-9986-3AD4DDAF1923}"/>
              </a:ext>
            </a:extLst>
          </p:cNvPr>
          <p:cNvPicPr/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1970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C:\Users\Maja\AppData\Local\Microsoft\Windows\INetCache\Content.MSO\FD7DB84F.tmp">
            <a:extLst>
              <a:ext uri="{FF2B5EF4-FFF2-40B4-BE49-F238E27FC236}">
                <a16:creationId xmlns:a16="http://schemas.microsoft.com/office/drawing/2014/main" id="{BAD22E7C-2A1E-49FF-981E-EFC7BEA85FD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35" y="2836507"/>
            <a:ext cx="2522793" cy="18493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03005B50-01D4-4DA7-AD69-5952CB520949}"/>
              </a:ext>
            </a:extLst>
          </p:cNvPr>
          <p:cNvSpPr txBox="1"/>
          <p:nvPr/>
        </p:nvSpPr>
        <p:spPr>
          <a:xfrm>
            <a:off x="269068" y="273832"/>
            <a:ext cx="63929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1" dirty="0"/>
              <a:t>Sektor obuwniczy</a:t>
            </a:r>
          </a:p>
          <a:p>
            <a:r>
              <a:rPr lang="pl-PL" sz="2000" i="1" dirty="0"/>
              <a:t>Skóry i materiały skóropodobne – rodzaje, właściwości, zastosowanie</a:t>
            </a:r>
          </a:p>
          <a:p>
            <a:r>
              <a:rPr lang="pl-PL" sz="2000" i="1" dirty="0"/>
              <a:t>Projektowanie wyrobów  obuwniczych, dobieranie materiałów i dodatków </a:t>
            </a:r>
          </a:p>
          <a:p>
            <a:r>
              <a:rPr lang="pl-PL" sz="2000" i="1" dirty="0"/>
              <a:t>Procesy technologiczne - wytwarzanie i wykończanie wyrobów obuwniczych</a:t>
            </a:r>
          </a:p>
        </p:txBody>
      </p:sp>
      <p:pic>
        <p:nvPicPr>
          <p:cNvPr id="4" name="Obraz 3" descr="Znalezione obrazy dla zapytania wytwarzanie obuwia">
            <a:extLst>
              <a:ext uri="{FF2B5EF4-FFF2-40B4-BE49-F238E27FC236}">
                <a16:creationId xmlns:a16="http://schemas.microsoft.com/office/drawing/2014/main" id="{E19E41C9-D878-4BEE-A8A9-80E48B28221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687" y="346560"/>
            <a:ext cx="2714967" cy="2013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az 4" descr="Podobny obraz">
            <a:extLst>
              <a:ext uri="{FF2B5EF4-FFF2-40B4-BE49-F238E27FC236}">
                <a16:creationId xmlns:a16="http://schemas.microsoft.com/office/drawing/2014/main" id="{6387E1FA-7DE0-405A-A70F-3278F304ED6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053" y="5066739"/>
            <a:ext cx="1546860" cy="1160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 descr="Znalezione obrazy dla zapytania wytwarzanie obuwia">
            <a:extLst>
              <a:ext uri="{FF2B5EF4-FFF2-40B4-BE49-F238E27FC236}">
                <a16:creationId xmlns:a16="http://schemas.microsoft.com/office/drawing/2014/main" id="{DE063975-3A8F-4CA3-9843-252D253293DA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109" y="2704954"/>
            <a:ext cx="1214755" cy="1318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Znalezione obrazy dla zapytania wyroby obuwnicze">
            <a:extLst>
              <a:ext uri="{FF2B5EF4-FFF2-40B4-BE49-F238E27FC236}">
                <a16:creationId xmlns:a16="http://schemas.microsoft.com/office/drawing/2014/main" id="{E274DD1F-23FA-405B-9E6B-F5944A10D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855" y="2448575"/>
            <a:ext cx="1466485" cy="1189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Znalezione obrazy dla zapytania wyroby obuwnicze">
            <a:extLst>
              <a:ext uri="{FF2B5EF4-FFF2-40B4-BE49-F238E27FC236}">
                <a16:creationId xmlns:a16="http://schemas.microsoft.com/office/drawing/2014/main" id="{F5EB80D4-94EE-4124-95DC-607C5CBC7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687" y="3899992"/>
            <a:ext cx="184785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Podobny obraz">
            <a:extLst>
              <a:ext uri="{FF2B5EF4-FFF2-40B4-BE49-F238E27FC236}">
                <a16:creationId xmlns:a16="http://schemas.microsoft.com/office/drawing/2014/main" id="{72F0E18F-7CE7-494F-B1D5-D337D8E0E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0067" y="156893"/>
            <a:ext cx="1954569" cy="2151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SYSTEMY OBUWNICZE â PUREX OC, PUREX OE">
            <a:extLst>
              <a:ext uri="{FF2B5EF4-FFF2-40B4-BE49-F238E27FC236}">
                <a16:creationId xmlns:a16="http://schemas.microsoft.com/office/drawing/2014/main" id="{D109CD3A-DE4E-4C43-A031-A39F3DDCA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527" y="4602286"/>
            <a:ext cx="16192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Podobny obraz">
            <a:extLst>
              <a:ext uri="{FF2B5EF4-FFF2-40B4-BE49-F238E27FC236}">
                <a16:creationId xmlns:a16="http://schemas.microsoft.com/office/drawing/2014/main" id="{D4A48D28-BE7E-4B14-A337-E978CAB3C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781" y="4023850"/>
            <a:ext cx="3132923" cy="234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Znalezione obrazy dla zapytania wyroby obuwnicze">
            <a:extLst>
              <a:ext uri="{FF2B5EF4-FFF2-40B4-BE49-F238E27FC236}">
                <a16:creationId xmlns:a16="http://schemas.microsoft.com/office/drawing/2014/main" id="{C38CC5D3-B84F-4DEB-85C9-DD15C44FA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4537" y="2448575"/>
            <a:ext cx="3019297" cy="2013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3085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AB375D2B-1DCB-4BE6-A885-B09A97E1DFE7}"/>
              </a:ext>
            </a:extLst>
          </p:cNvPr>
          <p:cNvSpPr txBox="1"/>
          <p:nvPr/>
        </p:nvSpPr>
        <p:spPr>
          <a:xfrm>
            <a:off x="176597" y="343171"/>
            <a:ext cx="3041780" cy="2677656"/>
          </a:xfrm>
          <a:prstGeom prst="rightArrow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800" dirty="0"/>
              <a:t>Możliwości uzyskania kwalifikacji </a:t>
            </a:r>
            <a:br>
              <a:rPr lang="pl-PL" sz="2800" dirty="0"/>
            </a:br>
            <a:r>
              <a:rPr lang="pl-PL" sz="2800" dirty="0"/>
              <a:t>w systemie poza szkolnym</a:t>
            </a:r>
            <a:endParaRPr lang="pl-PL" dirty="0"/>
          </a:p>
        </p:txBody>
      </p:sp>
      <p:sp>
        <p:nvSpPr>
          <p:cNvPr id="4" name="Schemat blokowy: dokument 3">
            <a:extLst>
              <a:ext uri="{FF2B5EF4-FFF2-40B4-BE49-F238E27FC236}">
                <a16:creationId xmlns:a16="http://schemas.microsoft.com/office/drawing/2014/main" id="{ED4BEF38-32BA-443C-B87C-A610EF961F27}"/>
              </a:ext>
            </a:extLst>
          </p:cNvPr>
          <p:cNvSpPr/>
          <p:nvPr/>
        </p:nvSpPr>
        <p:spPr>
          <a:xfrm>
            <a:off x="3218377" y="306080"/>
            <a:ext cx="7829068" cy="3325058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2D2D2D"/>
                </a:solidFill>
              </a:rPr>
              <a:t>Zintegrowany system kwalifikacji dotyczy osób, które chcą się uczyć i rozwijać przez całe życie, a także tych, które dopiero przygotowują się do wejścia na rynek pracy. </a:t>
            </a:r>
          </a:p>
          <a:p>
            <a:r>
              <a:rPr lang="pl-PL" sz="2400" dirty="0">
                <a:solidFill>
                  <a:srgbClr val="2D2D2D"/>
                </a:solidFill>
              </a:rPr>
              <a:t>W zintegrowanym systemie większego znaczenia nabierają konkretne efekty uczenia się, czyli to, co wiemy, jakie umiejętności i kompetencje posiadamy oraz jak potrafimy je wykorzystać w życiu zawodowym i społecznym.</a:t>
            </a:r>
            <a:endParaRPr lang="pl-PL" sz="24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5766DC8-A613-4569-82D9-BCC64FECC7DD}"/>
              </a:ext>
            </a:extLst>
          </p:cNvPr>
          <p:cNvSpPr txBox="1"/>
          <p:nvPr/>
        </p:nvSpPr>
        <p:spPr>
          <a:xfrm>
            <a:off x="2265783" y="4257208"/>
            <a:ext cx="7660433" cy="2451735"/>
          </a:xfrm>
          <a:prstGeom prst="downArrow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4000" dirty="0">
                <a:latin typeface="Comic Sans MS" panose="030F0702030302020204" pitchFamily="66" charset="0"/>
              </a:rPr>
              <a:t>Kwalifikacje rynkowe - przykłady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367735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1A1D7473-251D-4801-AE5D-42EC79895651}"/>
              </a:ext>
            </a:extLst>
          </p:cNvPr>
          <p:cNvSpPr txBox="1"/>
          <p:nvPr/>
        </p:nvSpPr>
        <p:spPr>
          <a:xfrm>
            <a:off x="0" y="238246"/>
            <a:ext cx="12192000" cy="3248620"/>
          </a:xfrm>
          <a:prstGeom prst="flowChartDocumen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i="1" dirty="0">
                <a:solidFill>
                  <a:schemeClr val="tx1"/>
                </a:solidFill>
                <a:highlight>
                  <a:srgbClr val="FFFF00"/>
                </a:highlight>
              </a:rPr>
              <a:t>Wytwarzanie odzieży miarowej damskiej</a:t>
            </a:r>
          </a:p>
          <a:p>
            <a:pPr algn="ctr"/>
            <a:r>
              <a:rPr lang="pl-PL" sz="2000" dirty="0"/>
              <a:t>Osoba posiadająca kwalifikację “Wytwarzanie odzieży miarowej damskiej” może: - prowadzić usługową działalność gospodarczą ukierunkowaną na klienta miarowego; - prowadzić usługową działalność gospodarczą i realizować nietypowe wyroby odzieżowe dla teatrów, oper, branży reklamowej, branży filmowej; - wykonywać realizację kolekcji dyplomowych dla studentów projektowania odzieży oraz realizować kolekcje na potrzeby projektantów mody; - pracować jako krawiec wzorcowy w przedsiębiorstwach produkujących odzież; - pracować jako asystent lub samodzielny krawiec w prywatnych zakładach odzieżowych o charakterze rzemieślniczym lub</a:t>
            </a:r>
          </a:p>
          <a:p>
            <a:pPr algn="ctr"/>
            <a:r>
              <a:rPr lang="pl-PL" sz="2000" dirty="0"/>
              <a:t>artystycznym. Osoba posiadająca kwalifikację może zdobywać inne kwalifikacje z obszaru przemysłu mody.</a:t>
            </a:r>
            <a:r>
              <a:rPr lang="pl-PL" dirty="0"/>
              <a:t> </a:t>
            </a:r>
          </a:p>
        </p:txBody>
      </p:sp>
      <p:sp>
        <p:nvSpPr>
          <p:cNvPr id="4" name="Schemat blokowy: dokument 3">
            <a:extLst>
              <a:ext uri="{FF2B5EF4-FFF2-40B4-BE49-F238E27FC236}">
                <a16:creationId xmlns:a16="http://schemas.microsoft.com/office/drawing/2014/main" id="{471FACA8-BA08-4C93-B9C9-91EBEC66A9BD}"/>
              </a:ext>
            </a:extLst>
          </p:cNvPr>
          <p:cNvSpPr/>
          <p:nvPr/>
        </p:nvSpPr>
        <p:spPr>
          <a:xfrm>
            <a:off x="166396" y="3593240"/>
            <a:ext cx="12025604" cy="3630811"/>
          </a:xfrm>
          <a:prstGeom prst="flowChartDocument">
            <a:avLst/>
          </a:prstGeom>
          <a:solidFill>
            <a:schemeClr val="lt1"/>
          </a:solidFill>
          <a:ln w="1905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400" i="1" dirty="0">
                <a:highlight>
                  <a:srgbClr val="FFFF00"/>
                </a:highlight>
                <a:latin typeface="DejaVuSansCondensed"/>
              </a:rPr>
              <a:t>Krawiec - Mistrz</a:t>
            </a:r>
          </a:p>
          <a:p>
            <a:pPr algn="ctr"/>
            <a:r>
              <a:rPr lang="pl-PL" sz="2000" dirty="0">
                <a:solidFill>
                  <a:srgbClr val="555555"/>
                </a:solidFill>
                <a:latin typeface="DejaVuSansCondensed"/>
              </a:rPr>
              <a:t>Osoba posiadająca kwalifikację "Krawiec - dyplom mistrzowski" może m.in.: − podejmować pracę zawodową </a:t>
            </a:r>
            <a:br>
              <a:rPr lang="pl-PL" sz="2000" dirty="0">
                <a:solidFill>
                  <a:srgbClr val="555555"/>
                </a:solidFill>
                <a:latin typeface="DejaVuSansCondensed"/>
              </a:rPr>
            </a:br>
            <a:r>
              <a:rPr lang="pl-PL" sz="2000" dirty="0">
                <a:solidFill>
                  <a:srgbClr val="555555"/>
                </a:solidFill>
                <a:latin typeface="DejaVuSansCondensed"/>
              </a:rPr>
              <a:t>w przedsiębiorstwach produkujących wyroby odzieżowe oraz w teatrach, branży reklamowej i rozrywkowej;</a:t>
            </a:r>
          </a:p>
          <a:p>
            <a:pPr algn="ctr"/>
            <a:r>
              <a:rPr lang="pl-PL" sz="2000" dirty="0">
                <a:solidFill>
                  <a:srgbClr val="555555"/>
                </a:solidFill>
                <a:latin typeface="DejaVuSansCondensed"/>
              </a:rPr>
              <a:t>− być zatrudniona na stanowisku kierownika produkcji, pracownika działu przygotowania produkcji, konstruktora odzieży, technologa wyrobów odzieżowych; − prowadzić szkolenia z zakresu wytwarzania wyrobów odzieżowych; − prowadzić praktyczną naukę zawodu przy posiadaniu równocześnie uprawnień pedagogicznych co najmniej instruktora praktycznej nauki zawodu; − świadczyć usługi naprawy i przeróbek wyrobów odzieżowych; − świadczyć usługi eksperckie w zakresie oceny jakości wyrobów odzieżowych; − prowadzić </a:t>
            </a:r>
            <a:r>
              <a:rPr lang="pl-PL" sz="2000" dirty="0"/>
              <a:t>działalność gospodarczą w zakresie wytwarzania odzieży.</a:t>
            </a:r>
          </a:p>
        </p:txBody>
      </p:sp>
    </p:spTree>
    <p:extLst>
      <p:ext uri="{BB962C8B-B14F-4D97-AF65-F5344CB8AC3E}">
        <p14:creationId xmlns:p14="http://schemas.microsoft.com/office/powerpoint/2010/main" val="836695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hemat blokowy: dokument 1">
            <a:extLst>
              <a:ext uri="{FF2B5EF4-FFF2-40B4-BE49-F238E27FC236}">
                <a16:creationId xmlns:a16="http://schemas.microsoft.com/office/drawing/2014/main" id="{C60ECE99-D214-4FB7-B836-6001E87BB33E}"/>
              </a:ext>
            </a:extLst>
          </p:cNvPr>
          <p:cNvSpPr/>
          <p:nvPr/>
        </p:nvSpPr>
        <p:spPr>
          <a:xfrm>
            <a:off x="307509" y="305749"/>
            <a:ext cx="11110452" cy="6688336"/>
          </a:xfrm>
          <a:prstGeom prst="flowChartDocumen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l-PL" sz="2400" i="1" dirty="0">
                <a:solidFill>
                  <a:srgbClr val="555555"/>
                </a:solidFill>
                <a:highlight>
                  <a:srgbClr val="FFFF00"/>
                </a:highlight>
                <a:latin typeface="DejaVuSansCondensed"/>
              </a:rPr>
              <a:t>Konstruowanie szablonów odzieżowych do produkcji przemysłowej odzieży</a:t>
            </a:r>
            <a:r>
              <a:rPr lang="pl-PL" sz="2400" i="1" dirty="0">
                <a:solidFill>
                  <a:srgbClr val="555555"/>
                </a:solidFill>
                <a:latin typeface="DejaVuSansCondensed"/>
              </a:rPr>
              <a:t>.</a:t>
            </a:r>
          </a:p>
          <a:p>
            <a:pPr algn="ctr"/>
            <a:endParaRPr lang="pl-PL" sz="2000" dirty="0"/>
          </a:p>
          <a:p>
            <a:pPr algn="ctr"/>
            <a:r>
              <a:rPr lang="pl-PL" sz="2000" dirty="0"/>
              <a:t>Osoba posiadająca kwalifikację “Konstruowanie szablonów odzieżowych do produkcji przemysłowej odzieży” może: - pracować dla przemysłu odzieżowego (w przedsiębiorstwie, małej lub średniej firmie); - tworzyć biura konstrukcyjne, współpracując z krawcem (prowadzić usługową działalność gospodarczą); - realizować wysoko wyspecjalizowane konstrukcje odzieżowe dla różnych branż (np. odzież medyczna, odzież dla zwierząt, odzież przeznaczona dla służb obronnych, branż innowacyjnych); - realizować konstrukcje odzieży dla firm specjalizujących się w personalizowaniu ubrań w ramach obowiązującego </a:t>
            </a:r>
            <a:br>
              <a:rPr lang="pl-PL" sz="2000" dirty="0"/>
            </a:br>
            <a:r>
              <a:rPr lang="pl-PL" sz="2000" dirty="0"/>
              <a:t>w przedsiębiorstwach </a:t>
            </a:r>
            <a:r>
              <a:rPr lang="pl-PL" sz="2000" dirty="0" err="1"/>
              <a:t>dress</a:t>
            </a:r>
            <a:r>
              <a:rPr lang="pl-PL" sz="2000" dirty="0"/>
              <a:t> </a:t>
            </a:r>
            <a:r>
              <a:rPr lang="pl-PL" sz="2000" dirty="0" err="1"/>
              <a:t>code’u</a:t>
            </a:r>
            <a:r>
              <a:rPr lang="pl-PL" sz="2000" dirty="0"/>
              <a:t>; - wykonywać konstrukcje na potrzeby projektantów mody oraz do kolekcji dyplomowych dla studentów projektowania odzieży; - wykorzystywać umiejętności konstruowania odzieży w prowadzeniu badań w zakresie dostosowywania konstrukcji odzieży do uzyskania właściwości wyspecjalizowanej odzieży i pojawiających się nowych rodzajów tkanin (wyspecjalizowane tkaniny techniczne, tkaniny funkcjonalne, tkaniny inteligentne); - pełnić funkcje rzeczoznawców, biegłych sądowych, ekspertów branżowych; - poszerzać zakres swoich umiejętności </a:t>
            </a:r>
            <a:br>
              <a:rPr lang="pl-PL" sz="2000" dirty="0"/>
            </a:br>
            <a:r>
              <a:rPr lang="pl-PL" sz="2000" dirty="0"/>
              <a:t>w obszarze krawiectwa; - prowadzić działalność dydaktyczno-szkoleniową w zakresie odzieżownictwa; - współpracować przy tworzeniu i recenzowaniu skryptów, podręczników, książek branżowych i artykułów </a:t>
            </a:r>
            <a:br>
              <a:rPr lang="pl-PL" sz="2000" dirty="0"/>
            </a:br>
            <a:r>
              <a:rPr lang="pl-PL" sz="2000" dirty="0"/>
              <a:t>w czasopismach branżowych dotyczących konstrukcji odzieży metodami przemysłowymi.</a:t>
            </a:r>
          </a:p>
        </p:txBody>
      </p:sp>
    </p:spTree>
    <p:extLst>
      <p:ext uri="{BB962C8B-B14F-4D97-AF65-F5344CB8AC3E}">
        <p14:creationId xmlns:p14="http://schemas.microsoft.com/office/powerpoint/2010/main" val="35055522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chemat blokowy: dokument 2">
            <a:extLst>
              <a:ext uri="{FF2B5EF4-FFF2-40B4-BE49-F238E27FC236}">
                <a16:creationId xmlns:a16="http://schemas.microsoft.com/office/drawing/2014/main" id="{9BFBC514-B40D-47DB-852B-3F6491E313F8}"/>
              </a:ext>
            </a:extLst>
          </p:cNvPr>
          <p:cNvSpPr/>
          <p:nvPr/>
        </p:nvSpPr>
        <p:spPr>
          <a:xfrm>
            <a:off x="315685" y="187872"/>
            <a:ext cx="11560629" cy="7108746"/>
          </a:xfrm>
          <a:prstGeom prst="flowChartDocument">
            <a:avLst/>
          </a:prstGeom>
          <a:ln w="19050">
            <a:solidFill>
              <a:srgbClr val="FFC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pl-PL" dirty="0"/>
          </a:p>
          <a:p>
            <a:pPr algn="ctr"/>
            <a:r>
              <a:rPr lang="pl-PL" sz="2400" i="1" dirty="0">
                <a:highlight>
                  <a:srgbClr val="FFFF00"/>
                </a:highlight>
              </a:rPr>
              <a:t>Konstruowanie w systemach CAD/CAM przemysłowych szablonów odzieżowych</a:t>
            </a:r>
          </a:p>
          <a:p>
            <a:endParaRPr lang="pl-PL" sz="2400" i="1" dirty="0">
              <a:solidFill>
                <a:srgbClr val="0070C0"/>
              </a:solidFill>
            </a:endParaRPr>
          </a:p>
          <a:p>
            <a:pPr algn="ctr"/>
            <a:r>
              <a:rPr lang="pl-PL" sz="2000" dirty="0"/>
              <a:t>Osoba posiadająca kwalifikację rynkową „Konstruowanie w systemach CAD/CAM przemysłowych szablonów odzieżowych”    samodzielnie konstruuje i modeluje w systemach CAD/CAM, przeznaczonych do konstrukcji odzieży, szablony różnych rodzajów odzieży. Wykorzystując wiedzę dotyczącą funkcjonujących na rynku systemów CAD/CAM i korzystając z tabel odzieżowych, opracowuje siatki konstrukcyjne, modeluje formy, następnie przekształca je w szablony do wykorzystania w procesach przemysłowych. Sprawdza poprawność przygotowanych przez siebie szablonów. Na podstawie danych dotyczących rodzaju materiału odzieżowego sporządza układ szablonów. Wykorzystuje komunikację elektroniczną do przesyłania i odbierania siatek konstrukcyjnych. Digitalizuje gotowe szablony, kontroluje ich poprawność i wprowadza do zasobów przedsiębiorstwa. Stosuje wiedzę z zakresu antropometrii, materiałoznawstwa i technologii szycia pozwalającą na poprawne konstruowanie i weryfikację szablonów odzieży. Posiada rozeznanie w publikacjach branżowych </a:t>
            </a:r>
            <a:br>
              <a:rPr lang="pl-PL" sz="2000" dirty="0"/>
            </a:br>
            <a:r>
              <a:rPr lang="pl-PL" sz="2000" dirty="0"/>
              <a:t>i potrafi wyszukiwać i sięgać po różnorodne źródła wiedzy branżowej oraz stosować ją w trakcie wykonywania</a:t>
            </a:r>
          </a:p>
          <a:p>
            <a:pPr algn="ctr"/>
            <a:r>
              <a:rPr lang="pl-PL" sz="2000" dirty="0"/>
              <a:t>zadań zawodowych. Opisane zadania zawodowe wykonuje we współpracy z technologiem oraz krawcem lub</a:t>
            </a:r>
          </a:p>
          <a:p>
            <a:pPr algn="ctr"/>
            <a:r>
              <a:rPr lang="pl-PL" sz="2000" dirty="0"/>
              <a:t>szwaczem, z którymi komunikuje się na każdym etapie konstruowania szablonu. Osoba posiadająca kwalifikację jest gotowa do zajmowania samodzielnego stanowiska. Przyjmuje odpowiedzialność związaną ze skutkami prowadzonej działalności.</a:t>
            </a:r>
          </a:p>
        </p:txBody>
      </p:sp>
    </p:spTree>
    <p:extLst>
      <p:ext uri="{BB962C8B-B14F-4D97-AF65-F5344CB8AC3E}">
        <p14:creationId xmlns:p14="http://schemas.microsoft.com/office/powerpoint/2010/main" val="33433527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chemat blokowy: dokument 2">
            <a:extLst>
              <a:ext uri="{FF2B5EF4-FFF2-40B4-BE49-F238E27FC236}">
                <a16:creationId xmlns:a16="http://schemas.microsoft.com/office/drawing/2014/main" id="{E33904EB-CD55-43AA-AF43-B95636C17087}"/>
              </a:ext>
            </a:extLst>
          </p:cNvPr>
          <p:cNvSpPr/>
          <p:nvPr/>
        </p:nvSpPr>
        <p:spPr>
          <a:xfrm>
            <a:off x="149290" y="88782"/>
            <a:ext cx="11893420" cy="7146965"/>
          </a:xfrm>
          <a:prstGeom prst="flowChartDocumen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400" i="1" dirty="0">
                <a:highlight>
                  <a:srgbClr val="FFFF00"/>
                </a:highlight>
              </a:rPr>
              <a:t>Zarządzanie procesami technologicznymi przemysłowego szycia odzieży z dzianin</a:t>
            </a:r>
          </a:p>
          <a:p>
            <a:endParaRPr lang="pl-PL" sz="2400" i="1" dirty="0">
              <a:highlight>
                <a:srgbClr val="FFFF00"/>
              </a:highlight>
            </a:endParaRPr>
          </a:p>
          <a:p>
            <a:r>
              <a:rPr lang="pl-PL" sz="2000" dirty="0"/>
              <a:t>Osoba posiadająca kwalifikację rynkową „Zarządzanie procesami technologicznymi przemysłowego szycia odzieży</a:t>
            </a:r>
          </a:p>
          <a:p>
            <a:r>
              <a:rPr lang="pl-PL" sz="2000" dirty="0"/>
              <a:t>z dzianin” jest przygotowana do zarządzania procesami technologicznymi, w tym pracą zespołów ludzi w produkcji</a:t>
            </a:r>
          </a:p>
          <a:p>
            <a:r>
              <a:rPr lang="pl-PL" sz="2000" dirty="0"/>
              <a:t>odzieży z dzianin w szwalniach. Posiada wiedzę z zakresu materiałoznawstwa, maszynoznawstwa i technologii szycia pozwalającą na poprawne szycie odzieży z dzianin. Zna etapy produkcji odzieży z dzianin, specyfikę obróbki dzianin, powszechnie występujące w odzieży z dzianin węzły technologiczne oraz metody ich szycia. Użytkuje maszyny, urządzenia i akcesoria stosowane w produkcji odzieży z dzianin. Posługuje się dokumentacją techniczno-technologiczną w celu skompletowania maszyn, urządzeń i akcesoriów niezbędnych do produkcji danego typu odzieży oraz skompletowania wykrojów i prefabrykatów. Współpracuje z technologiem odzieży. Osoba posiadająca kwalifikację rynkową „Zarządzanie procesami technologicznymi przemysłowego szycia odzieży </a:t>
            </a:r>
            <a:br>
              <a:rPr lang="pl-PL" sz="2000" dirty="0"/>
            </a:br>
            <a:r>
              <a:rPr lang="pl-PL" sz="2000" dirty="0"/>
              <a:t>z dzianin” ustala działanie linii produkcyjnej, uwzględniając podział obowiązków w zespole. Rozdziela zadania pomiędzy członków zespołu i prowadzi instruktaż w zakresie przydzielonych zadań. Kontroluje postęp procesu produkcji, wprowadzając korekty do wykonywanych czynności oraz reagując na zakłócenia w procesie produkcyjnym. Sprawdza zgodność wyrobu z dokumentacją oraz proponuje  ewentualne działania naprawcze. Podejmowane zadania wykonuje zgodnie z zasadami BHP obowiązującymi na stanowisku pracy, na podstawie aktualnej wiedzy branżowej. Przyjmuje odpowiedzialność związaną ze skutkami prowadzonej działalności – zarówno swojej, jak i podległego zespołu pracowniczego.</a:t>
            </a:r>
          </a:p>
        </p:txBody>
      </p:sp>
    </p:spTree>
    <p:extLst>
      <p:ext uri="{BB962C8B-B14F-4D97-AF65-F5344CB8AC3E}">
        <p14:creationId xmlns:p14="http://schemas.microsoft.com/office/powerpoint/2010/main" val="29695640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 descr="Obraz moÅ¼e zawieraÄ: 7 osÃ³b">
            <a:extLst>
              <a:ext uri="{FF2B5EF4-FFF2-40B4-BE49-F238E27FC236}">
                <a16:creationId xmlns:a16="http://schemas.microsoft.com/office/drawing/2014/main" id="{C1B9CDE6-E317-4B59-B71D-5374E5E14CE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5" r="1" b="1"/>
          <a:stretch/>
        </p:blipFill>
        <p:spPr bwMode="auto">
          <a:xfrm>
            <a:off x="6176433" y="10"/>
            <a:ext cx="6015567" cy="3920034"/>
          </a:xfrm>
          <a:custGeom>
            <a:avLst/>
            <a:gdLst>
              <a:gd name="connsiteX0" fmla="*/ 0 w 6015567"/>
              <a:gd name="connsiteY0" fmla="*/ 0 h 3920044"/>
              <a:gd name="connsiteX1" fmla="*/ 6015567 w 6015567"/>
              <a:gd name="connsiteY1" fmla="*/ 0 h 3920044"/>
              <a:gd name="connsiteX2" fmla="*/ 6015567 w 6015567"/>
              <a:gd name="connsiteY2" fmla="*/ 3920044 h 3920044"/>
              <a:gd name="connsiteX3" fmla="*/ 2469659 w 6015567"/>
              <a:gd name="connsiteY3" fmla="*/ 3920044 h 3920044"/>
              <a:gd name="connsiteX4" fmla="*/ 2469659 w 6015567"/>
              <a:gd name="connsiteY4" fmla="*/ 3103224 h 3920044"/>
              <a:gd name="connsiteX5" fmla="*/ 0 w 6015567"/>
              <a:gd name="connsiteY5" fmla="*/ 3103224 h 392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920044"/>
                </a:lnTo>
                <a:lnTo>
                  <a:pt x="2469659" y="3920044"/>
                </a:lnTo>
                <a:lnTo>
                  <a:pt x="2469659" y="3103224"/>
                </a:lnTo>
                <a:lnTo>
                  <a:pt x="0" y="3103224"/>
                </a:lnTo>
                <a:close/>
              </a:path>
            </a:pathLst>
          </a:custGeom>
          <a:noFill/>
        </p:spPr>
      </p:pic>
      <p:pic>
        <p:nvPicPr>
          <p:cNvPr id="9" name="Obraz 8" descr="Obraz zawierający odzież&#10;&#10;Opis wygenerowany automatycznie">
            <a:extLst>
              <a:ext uri="{FF2B5EF4-FFF2-40B4-BE49-F238E27FC236}">
                <a16:creationId xmlns:a16="http://schemas.microsoft.com/office/drawing/2014/main" id="{3853C7FC-4956-4ABB-9E61-A8E07358AF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14" r="1" b="22046"/>
          <a:stretch/>
        </p:blipFill>
        <p:spPr>
          <a:xfrm>
            <a:off x="20" y="4069976"/>
            <a:ext cx="3535311" cy="2788023"/>
          </a:xfrm>
          <a:prstGeom prst="rect">
            <a:avLst/>
          </a:prstGeom>
        </p:spPr>
      </p:pic>
      <p:pic>
        <p:nvPicPr>
          <p:cNvPr id="5" name="Obraz 4" descr="Obraz zawierający osoba, podłoże, wewnątrz, sufit&#10;&#10;Opis wygenerowany automatycznie">
            <a:extLst>
              <a:ext uri="{FF2B5EF4-FFF2-40B4-BE49-F238E27FC236}">
                <a16:creationId xmlns:a16="http://schemas.microsoft.com/office/drawing/2014/main" id="{9B80F2ED-2902-4A31-B658-14077FB5747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9" r="7102" b="-2"/>
          <a:stretch/>
        </p:blipFill>
        <p:spPr>
          <a:xfrm>
            <a:off x="3696199" y="3257176"/>
            <a:ext cx="4789093" cy="3600824"/>
          </a:xfrm>
          <a:prstGeom prst="rect">
            <a:avLst/>
          </a:prstGeom>
        </p:spPr>
      </p:pic>
      <p:pic>
        <p:nvPicPr>
          <p:cNvPr id="2050" name="Picture 2" descr="Odrealnieni">
            <a:extLst>
              <a:ext uri="{FF2B5EF4-FFF2-40B4-BE49-F238E27FC236}">
                <a16:creationId xmlns:a16="http://schemas.microsoft.com/office/drawing/2014/main" id="{0512F191-3282-43A3-B3BD-7AB2A61D83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/>
          <a:stretch/>
        </p:blipFill>
        <p:spPr bwMode="auto">
          <a:xfrm>
            <a:off x="1" y="10"/>
            <a:ext cx="6015567" cy="3920034"/>
          </a:xfrm>
          <a:custGeom>
            <a:avLst/>
            <a:gdLst>
              <a:gd name="connsiteX0" fmla="*/ 0 w 6015567"/>
              <a:gd name="connsiteY0" fmla="*/ 0 h 3920044"/>
              <a:gd name="connsiteX1" fmla="*/ 6015567 w 6015567"/>
              <a:gd name="connsiteY1" fmla="*/ 0 h 3920044"/>
              <a:gd name="connsiteX2" fmla="*/ 6015567 w 6015567"/>
              <a:gd name="connsiteY2" fmla="*/ 3103224 h 3920044"/>
              <a:gd name="connsiteX3" fmla="*/ 3545908 w 6015567"/>
              <a:gd name="connsiteY3" fmla="*/ 3103224 h 3920044"/>
              <a:gd name="connsiteX4" fmla="*/ 3545908 w 6015567"/>
              <a:gd name="connsiteY4" fmla="*/ 3920044 h 3920044"/>
              <a:gd name="connsiteX5" fmla="*/ 0 w 6015567"/>
              <a:gd name="connsiteY5" fmla="*/ 3920044 h 392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103224"/>
                </a:lnTo>
                <a:lnTo>
                  <a:pt x="3545908" y="3103224"/>
                </a:lnTo>
                <a:lnTo>
                  <a:pt x="3545908" y="3920044"/>
                </a:lnTo>
                <a:lnTo>
                  <a:pt x="0" y="392004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Obraz 12" descr="Obraz moÅ¼e zawieraÄ: 2 osoby">
            <a:extLst>
              <a:ext uri="{FF2B5EF4-FFF2-40B4-BE49-F238E27FC236}">
                <a16:creationId xmlns:a16="http://schemas.microsoft.com/office/drawing/2014/main" id="{C0C531AA-D8D7-48F7-B1ED-369652F15D8E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06"/>
          <a:stretch/>
        </p:blipFill>
        <p:spPr bwMode="auto">
          <a:xfrm>
            <a:off x="8646161" y="4069976"/>
            <a:ext cx="3545840" cy="27880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1364754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943</Words>
  <Application>Microsoft Office PowerPoint</Application>
  <PresentationFormat>Panoramiczny</PresentationFormat>
  <Paragraphs>92</Paragraphs>
  <Slides>23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31" baseType="lpstr">
      <vt:lpstr>Algerian</vt:lpstr>
      <vt:lpstr>Arial</vt:lpstr>
      <vt:lpstr>Bradley Hand ITC</vt:lpstr>
      <vt:lpstr>Calibri</vt:lpstr>
      <vt:lpstr>Calibri Light</vt:lpstr>
      <vt:lpstr>Comic Sans MS</vt:lpstr>
      <vt:lpstr>DejaVuSansCondensed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Moja ścieżka kariery  w Przemyśle Mody</dc:title>
  <dc:creator>Maja Michalak</dc:creator>
  <cp:lastModifiedBy>Maja Michalak</cp:lastModifiedBy>
  <cp:revision>15</cp:revision>
  <dcterms:created xsi:type="dcterms:W3CDTF">2019-09-08T17:51:39Z</dcterms:created>
  <dcterms:modified xsi:type="dcterms:W3CDTF">2019-09-09T18:38:24Z</dcterms:modified>
</cp:coreProperties>
</file>