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1" r:id="rId2"/>
    <p:sldId id="453" r:id="rId3"/>
    <p:sldId id="454" r:id="rId4"/>
    <p:sldId id="455" r:id="rId5"/>
    <p:sldId id="259" r:id="rId6"/>
    <p:sldId id="266" r:id="rId7"/>
    <p:sldId id="267" r:id="rId8"/>
    <p:sldId id="362" r:id="rId9"/>
    <p:sldId id="363" r:id="rId10"/>
    <p:sldId id="382" r:id="rId11"/>
    <p:sldId id="451" r:id="rId12"/>
    <p:sldId id="452" r:id="rId13"/>
    <p:sldId id="385" r:id="rId14"/>
  </p:sldIdLst>
  <p:sldSz cx="9144000" cy="6858000" type="screen4x3"/>
  <p:notesSz cx="6884988" cy="100187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c" initials="p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705" autoAdjust="0"/>
  </p:normalViewPr>
  <p:slideViewPr>
    <p:cSldViewPr>
      <p:cViewPr varScale="1">
        <p:scale>
          <a:sx n="65" d="100"/>
          <a:sy n="65" d="100"/>
        </p:scale>
        <p:origin x="122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3495" cy="500936"/>
          </a:xfrm>
          <a:prstGeom prst="rect">
            <a:avLst/>
          </a:prstGeom>
        </p:spPr>
        <p:txBody>
          <a:bodyPr vert="horz" lIns="92398" tIns="46200" rIns="92398" bIns="4620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99903" y="0"/>
            <a:ext cx="2983495" cy="500936"/>
          </a:xfrm>
          <a:prstGeom prst="rect">
            <a:avLst/>
          </a:prstGeom>
        </p:spPr>
        <p:txBody>
          <a:bodyPr vert="horz" lIns="92398" tIns="46200" rIns="92398" bIns="46200" rtlCol="0"/>
          <a:lstStyle>
            <a:lvl1pPr algn="r">
              <a:defRPr sz="1200"/>
            </a:lvl1pPr>
          </a:lstStyle>
          <a:p>
            <a:fld id="{69179F45-B93F-4F72-A599-5EAEF7101C5E}" type="datetimeFigureOut">
              <a:rPr lang="pl-PL" smtClean="0"/>
              <a:t>10.09.2019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36625" y="750888"/>
            <a:ext cx="5011738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98" tIns="46200" rIns="92398" bIns="4620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500" y="4758890"/>
            <a:ext cx="5507990" cy="4508421"/>
          </a:xfrm>
          <a:prstGeom prst="rect">
            <a:avLst/>
          </a:prstGeom>
        </p:spPr>
        <p:txBody>
          <a:bodyPr vert="horz" lIns="92398" tIns="46200" rIns="92398" bIns="4620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2" y="9516038"/>
            <a:ext cx="2983495" cy="500936"/>
          </a:xfrm>
          <a:prstGeom prst="rect">
            <a:avLst/>
          </a:prstGeom>
        </p:spPr>
        <p:txBody>
          <a:bodyPr vert="horz" lIns="92398" tIns="46200" rIns="92398" bIns="4620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99903" y="9516038"/>
            <a:ext cx="2983495" cy="500936"/>
          </a:xfrm>
          <a:prstGeom prst="rect">
            <a:avLst/>
          </a:prstGeom>
        </p:spPr>
        <p:txBody>
          <a:bodyPr vert="horz" lIns="92398" tIns="46200" rIns="92398" bIns="46200" rtlCol="0" anchor="b"/>
          <a:lstStyle>
            <a:lvl1pPr algn="r">
              <a:defRPr sz="1200"/>
            </a:lvl1pPr>
          </a:lstStyle>
          <a:p>
            <a:fld id="{1FC2B2E1-B00F-4A21-A9E4-79A4813944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638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D0ACE-FC22-4FE4-8681-77457864D8FA}" type="datetime1">
              <a:rPr lang="pl-PL" smtClean="0"/>
              <a:t>10.09.2019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211368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81107-4B52-4988-925A-1FD202F2B468}" type="datetime1">
              <a:rPr lang="pl-PL" smtClean="0"/>
              <a:t>10.09.2019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67682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A6A56-EBD3-4C05-8FED-96646EE26E53}" type="datetime1">
              <a:rPr lang="pl-PL" smtClean="0"/>
              <a:t>10.09.2019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654599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46811-DEC5-4376-97CC-ADD154143389}" type="datetime1">
              <a:rPr lang="pl-PL" smtClean="0"/>
              <a:t>10.09.2019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832670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491D4-1117-4460-A273-EBE1AAA79735}" type="datetime1">
              <a:rPr lang="pl-PL" smtClean="0"/>
              <a:t>10.09.2019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224279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42D05-B11B-42B7-8248-EC5B46205B8B}" type="datetime1">
              <a:rPr lang="pl-PL" smtClean="0"/>
              <a:t>10.09.2019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923285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6BAC-D478-448C-B28F-F1448975716E}" type="datetime1">
              <a:rPr lang="pl-PL" smtClean="0"/>
              <a:t>10.09.2019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535111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1987F-BC77-4065-B9A6-546FC78E395A}" type="datetime1">
              <a:rPr lang="pl-PL" smtClean="0"/>
              <a:t>10.09.2019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357898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59D7-F227-4776-9168-056AB54AF5BC}" type="datetime1">
              <a:rPr lang="pl-PL" smtClean="0"/>
              <a:t>10.09.2019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736999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33D3-D7CB-432A-94B1-8CFC9A7F89A6}" type="datetime1">
              <a:rPr lang="pl-PL" smtClean="0"/>
              <a:t>10.09.2019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922309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1CEFA-60FF-42D2-91DF-14FF5A1B79D4}" type="datetime1">
              <a:rPr lang="pl-PL" smtClean="0"/>
              <a:t>10.09.2019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70340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92C27-883A-4AF1-B1E9-39AD7346A6DB}" type="datetime1">
              <a:rPr lang="pl-PL" smtClean="0"/>
              <a:t>10.09.2019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31973-2090-417C-A4D3-A159A2510E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817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9DD1E-F8A7-4918-85B6-11AB02725161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0AC6E9A-E3A5-40BF-A71A-35400BACF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86" y="5949280"/>
            <a:ext cx="7152805" cy="715959"/>
          </a:xfrm>
          <a:prstGeom prst="rect">
            <a:avLst/>
          </a:prstGeom>
        </p:spPr>
      </p:pic>
      <p:pic>
        <p:nvPicPr>
          <p:cNvPr id="7" name="Obraz 5">
            <a:extLst>
              <a:ext uri="{FF2B5EF4-FFF2-40B4-BE49-F238E27FC236}">
                <a16:creationId xmlns:a16="http://schemas.microsoft.com/office/drawing/2014/main" id="{B704A4E0-ADE7-4571-B9CD-8462671A8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50" y="1384015"/>
            <a:ext cx="1732741" cy="115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Obraz 1">
            <a:extLst>
              <a:ext uri="{FF2B5EF4-FFF2-40B4-BE49-F238E27FC236}">
                <a16:creationId xmlns:a16="http://schemas.microsoft.com/office/drawing/2014/main" id="{8F9C1A3E-42DE-47A6-91A3-817D9B848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51" y="2659040"/>
            <a:ext cx="1732740" cy="115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90201ED6-9005-4100-B0F7-3C421A8A1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-400109"/>
            <a:ext cx="385192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600" b="1" i="1" u="none" strike="noStrike" cap="none" normalizeH="0" baseline="0" dirty="0">
              <a:ln>
                <a:noFill/>
              </a:ln>
              <a:solidFill>
                <a:srgbClr val="98480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altLang="pl-PL" sz="2600" b="1" i="1" dirty="0">
              <a:solidFill>
                <a:srgbClr val="98480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600" b="1" i="1" u="none" strike="noStrike" cap="none" normalizeH="0" baseline="0" dirty="0">
                <a:ln>
                  <a:noFill/>
                </a:ln>
                <a:solidFill>
                  <a:srgbClr val="98480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Dni Kariery</a:t>
            </a:r>
            <a:endParaRPr kumimoji="0" lang="pl-PL" altLang="pl-PL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600" b="1" i="1" u="none" strike="noStrike" cap="none" normalizeH="0" baseline="0" dirty="0">
                <a:ln>
                  <a:noFill/>
                </a:ln>
                <a:solidFill>
                  <a:srgbClr val="98480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sektorze odzieżowo – tekstylnym</a:t>
            </a:r>
            <a:endParaRPr kumimoji="0" lang="pl-PL" altLang="pl-PL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600" b="1" i="1" u="none" strike="noStrike" cap="none" normalizeH="0" baseline="0" dirty="0">
                <a:ln>
                  <a:noFill/>
                </a:ln>
                <a:solidFill>
                  <a:srgbClr val="98480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WRZEŚNIA 2019 r.</a:t>
            </a:r>
            <a:endParaRPr kumimoji="0" lang="pl-PL" altLang="pl-PL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B9470DF-AC74-47DE-9DB5-725C36C0F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2292874"/>
            <a:ext cx="385192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600" b="1" i="0" u="none" strike="noStrike" cap="none" normalizeH="0" baseline="0" dirty="0">
                <a:ln>
                  <a:noFill/>
                </a:ln>
                <a:solidFill>
                  <a:srgbClr val="E36C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"RAZEM DLA PRZEMYSŁU MODY"</a:t>
            </a:r>
            <a:endParaRPr kumimoji="0" lang="pl-PL" altLang="pl-PL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00D87326-4B42-4AB1-A87B-8419632D3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3754279"/>
            <a:ext cx="3779912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pl-PL" altLang="pl-PL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1" i="0" u="none" strike="noStrike" cap="none" normalizeH="0" baseline="0" dirty="0">
                <a:ln>
                  <a:noFill/>
                </a:ln>
                <a:solidFill>
                  <a:srgbClr val="98480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CENTRALNE MUZEUM WŁÓKIENNICTWA</a:t>
            </a: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rgbClr val="984806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1" i="0" u="none" strike="noStrike" cap="none" normalizeH="0" baseline="0" dirty="0">
                <a:ln>
                  <a:noFill/>
                </a:ln>
                <a:solidFill>
                  <a:srgbClr val="98480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ul. Piotrkowska 282  Łódź</a:t>
            </a:r>
            <a:r>
              <a:rPr kumimoji="0" lang="pl-PL" altLang="pl-PL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CD0BA96-AB52-4398-A0A0-3C9F163F6F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260648"/>
            <a:ext cx="2438611" cy="105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9588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2FA1836-99E6-47C7-95E3-7521E2D41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2</a:t>
            </a:fld>
            <a:endParaRPr lang="pl-PL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5AA48453-8DBD-4A57-8FF7-8BA5EA6696CC}"/>
              </a:ext>
            </a:extLst>
          </p:cNvPr>
          <p:cNvSpPr/>
          <p:nvPr/>
        </p:nvSpPr>
        <p:spPr>
          <a:xfrm>
            <a:off x="531962" y="1866912"/>
            <a:ext cx="80724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/>
              <a:t>Projekt finansowany jest z Programu Operacyjnego Wiedza Edukacja Rozwój Oś priorytetowa II - Efektywne polityki publiczne dla rynku pracy, gospodarki i edukacji, Działanie 2.1.2 Zwiększenie wiedzy o potrzebach kwalifikacyjno-zawodowych.</a:t>
            </a:r>
          </a:p>
          <a:p>
            <a:endParaRPr lang="pl-PL" sz="1400" dirty="0"/>
          </a:p>
          <a:p>
            <a:r>
              <a:rPr lang="pl-PL" sz="1400" b="1" dirty="0"/>
              <a:t>CEL PROJEKTU</a:t>
            </a:r>
          </a:p>
          <a:p>
            <a:pPr algn="just"/>
            <a:r>
              <a:rPr lang="pl-PL" sz="1400" dirty="0"/>
              <a:t>Umożliwienie oddziaływania przedsiębiorców z sektora przemysłu mody innowacyjnych tekstyliów                na dostawców usług edukacyjnych i  rozwojowych, zarówno w sferze edukacji formalnej, jak i </a:t>
            </a:r>
            <a:r>
              <a:rPr lang="pl-PL" sz="1400" dirty="0" err="1"/>
              <a:t>pozaformalnej</a:t>
            </a:r>
            <a:r>
              <a:rPr lang="pl-PL" sz="1400" dirty="0"/>
              <a:t>.</a:t>
            </a:r>
          </a:p>
          <a:p>
            <a:pPr algn="just"/>
            <a:r>
              <a:rPr lang="pl-PL" sz="1400" dirty="0"/>
              <a:t>Zbudowanie właściwego  partnerstwa przedsiębiorstw z tego  sektora  z instytucjami rynku pracy.			</a:t>
            </a:r>
          </a:p>
          <a:p>
            <a:endParaRPr lang="pl-PL" sz="1400" dirty="0"/>
          </a:p>
          <a:p>
            <a:r>
              <a:rPr lang="pl-PL" sz="1400" b="1" dirty="0"/>
              <a:t>CZAS REALIZACJI  -  </a:t>
            </a:r>
            <a:r>
              <a:rPr lang="pl-PL" sz="1400" dirty="0"/>
              <a:t>X 2016 – VI 2023</a:t>
            </a:r>
          </a:p>
          <a:p>
            <a:endParaRPr lang="pl-PL" sz="1400" b="1" dirty="0"/>
          </a:p>
          <a:p>
            <a:r>
              <a:rPr lang="pl-PL" sz="1400" b="1" dirty="0"/>
              <a:t>REALIZATORZY PROJEKTU - </a:t>
            </a:r>
            <a:r>
              <a:rPr lang="pl-PL" sz="1400" dirty="0"/>
              <a:t>Lider projektu: Związek Przedsiębiorców Przemysłu Mody LEWIATAN, Partner projektu: PIOT – Związek Pracodawców Przemysłu Odzieżowego i Tekstylnego</a:t>
            </a:r>
          </a:p>
          <a:p>
            <a:endParaRPr lang="pl-PL" sz="1400" b="1" dirty="0"/>
          </a:p>
          <a:p>
            <a:r>
              <a:rPr lang="pl-PL" sz="1400" b="1" dirty="0"/>
              <a:t>BUDŻET</a:t>
            </a:r>
            <a:r>
              <a:rPr lang="pl-PL" sz="1400" dirty="0"/>
              <a:t> -2 529 476,52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A852C95-847D-4D09-B86E-9E25EF7A1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2438611" cy="105469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0914C24-4D86-41C9-B147-D7DDF6931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86" y="5949280"/>
            <a:ext cx="7152805" cy="71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7431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2FA1836-99E6-47C7-95E3-7521E2D41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3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A852C95-847D-4D09-B86E-9E25EF7A1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2438611" cy="105469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0914C24-4D86-41C9-B147-D7DDF6931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86" y="5949280"/>
            <a:ext cx="7152805" cy="715959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BF07550A-5FBB-4620-896D-DAC0A37F70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9702" y="3137884"/>
            <a:ext cx="1596750" cy="165623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54EBBB9-1A24-4A29-8872-8B248E10A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5030" y="3113983"/>
            <a:ext cx="1596750" cy="165618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EEBC8E6-5150-4C49-9287-0245BDCA5A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032" y="3137938"/>
            <a:ext cx="1584176" cy="165618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B1B4BDE-E2E9-4749-B484-49C025F805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0107" y="1478384"/>
            <a:ext cx="1490552" cy="150263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F2E45F3-D737-4D8A-8E17-8035413618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458" y="1478384"/>
            <a:ext cx="1596750" cy="1502636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D11A457-85DA-4DFE-B7FC-CE4DF9A444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9702" y="1478385"/>
            <a:ext cx="1596750" cy="1502636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8B5346AA-CD86-4014-80FC-6B30C0FA56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4901" y="3113983"/>
            <a:ext cx="1596750" cy="1656239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346E0D0-7997-4B11-B368-6512E12511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44901" y="1478385"/>
            <a:ext cx="1596750" cy="150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0768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2FA1836-99E6-47C7-95E3-7521E2D41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1973-2090-417C-A4D3-A159A2510EF4}" type="slidenum">
              <a:rPr lang="pl-PL" smtClean="0"/>
              <a:t>4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A852C95-847D-4D09-B86E-9E25EF7A1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2438611" cy="105469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0914C24-4D86-41C9-B147-D7DDF6931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86" y="5949280"/>
            <a:ext cx="7152805" cy="71595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D61A987-2775-4CC9-B62D-342CB0A44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1322765"/>
            <a:ext cx="5976664" cy="44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1004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 idx="4294967295"/>
          </p:nvPr>
        </p:nvSpPr>
        <p:spPr>
          <a:xfrm>
            <a:off x="179512" y="188913"/>
            <a:ext cx="8496944" cy="4608239"/>
          </a:xfrm>
          <a:noFill/>
        </p:spPr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2" name="Prostokąt 1"/>
          <p:cNvSpPr/>
          <p:nvPr/>
        </p:nvSpPr>
        <p:spPr>
          <a:xfrm>
            <a:off x="179512" y="335846"/>
            <a:ext cx="8496944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580"/>
              </a:spcBef>
              <a:buClr>
                <a:srgbClr val="D34817"/>
              </a:buClr>
              <a:buSzPct val="85000"/>
            </a:pPr>
            <a:endParaRPr lang="pl-PL" sz="2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ts val="580"/>
              </a:spcBef>
              <a:buClr>
                <a:srgbClr val="D34817"/>
              </a:buClr>
              <a:buSzPct val="85000"/>
            </a:pPr>
            <a:endParaRPr lang="pl-PL" sz="2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ts val="580"/>
              </a:spcBef>
              <a:buClr>
                <a:srgbClr val="D34817"/>
              </a:buClr>
              <a:buSzPct val="85000"/>
            </a:pPr>
            <a:endParaRPr lang="pl-PL" sz="2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Twoja Kariera  w sektorze odzieżowo - tekstylnym</a:t>
            </a:r>
          </a:p>
          <a:p>
            <a:pPr lvl="0" algn="ctr">
              <a:spcBef>
                <a:spcPts val="580"/>
              </a:spcBef>
              <a:buClr>
                <a:srgbClr val="D34817"/>
              </a:buClr>
              <a:buSzPct val="85000"/>
            </a:pPr>
            <a:endParaRPr lang="pl-PL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Dlaczego? </a:t>
            </a:r>
          </a:p>
          <a:p>
            <a:pPr lvl="0">
              <a:spcBef>
                <a:spcPts val="580"/>
              </a:spcBef>
              <a:buClr>
                <a:srgbClr val="D34817"/>
              </a:buClr>
              <a:buSzPct val="85000"/>
            </a:pPr>
            <a:endParaRPr lang="pl-P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74320" lvl="0" indent="-27432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pl-PL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Jesteśmy rynkiem młodych prężnych projektantów pracujących dla takich marek jak: NORMAN, P&amp;V, VISTULA czy GATTA</a:t>
            </a:r>
          </a:p>
          <a:p>
            <a:pPr marL="274320" lvl="0" indent="-27432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pl-PL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Naszą siłą jest duży potencjał  prężnych średnich i małych przedsiębiorstw, elastycznie podchodzących do oczekiwań klienta</a:t>
            </a:r>
          </a:p>
          <a:p>
            <a:pPr marL="274320" lvl="0" indent="-27432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pl-PL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Producenci gotowi są do realizacji  po kilka lub kilkanaście kolekcji na sezon. </a:t>
            </a:r>
          </a:p>
          <a:p>
            <a:pPr marL="274320" lvl="0" indent="-27432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pl-PL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Nasze kolekcje i wyroby tworzone są z tych samych materiałów, z których tworzą światowe marki</a:t>
            </a:r>
          </a:p>
          <a:p>
            <a:pPr marL="274320" lvl="0" indent="-274320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endParaRPr lang="pl-PL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275" y="44624"/>
            <a:ext cx="1836122" cy="1860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F7CDBF4-9F3D-4AA2-8196-C6386BAB7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60" y="153916"/>
            <a:ext cx="2438611" cy="105469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5DB277D-BBD3-4671-B8A9-A8EF46AC0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830998"/>
            <a:ext cx="71512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8881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 idx="4294967295"/>
          </p:nvPr>
        </p:nvSpPr>
        <p:spPr>
          <a:xfrm>
            <a:off x="108503" y="192544"/>
            <a:ext cx="8496944" cy="4608239"/>
          </a:xfrm>
          <a:noFill/>
        </p:spPr>
        <p:txBody>
          <a:bodyPr/>
          <a:lstStyle/>
          <a:p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2" name="Prostokąt 1"/>
          <p:cNvSpPr/>
          <p:nvPr/>
        </p:nvSpPr>
        <p:spPr>
          <a:xfrm>
            <a:off x="179512" y="0"/>
            <a:ext cx="849694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580"/>
              </a:spcBef>
              <a:buClr>
                <a:srgbClr val="D34817"/>
              </a:buClr>
              <a:buSzPct val="85000"/>
            </a:pPr>
            <a:endParaRPr lang="pl-PL" sz="2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580"/>
              </a:spcBef>
              <a:buClr>
                <a:srgbClr val="D34817"/>
              </a:buClr>
              <a:buSzPct val="85000"/>
            </a:pPr>
            <a:endParaRPr lang="pl-PL" sz="2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580"/>
              </a:spcBef>
              <a:buClr>
                <a:srgbClr val="D34817"/>
              </a:buClr>
              <a:buSzPct val="85000"/>
            </a:pPr>
            <a:endParaRPr lang="pl-PL" sz="2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Stawiamy na :</a:t>
            </a:r>
          </a:p>
          <a:p>
            <a:pPr marL="342900" lvl="0" indent="-342900">
              <a:spcBef>
                <a:spcPts val="580"/>
              </a:spcBef>
              <a:buClr>
                <a:schemeClr val="bg1"/>
              </a:buClr>
              <a:buSzPct val="85000"/>
              <a:buFont typeface="Wingdings" pitchFamily="2" charset="2"/>
              <a:buChar char="v"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Elastyczność</a:t>
            </a:r>
            <a:r>
              <a:rPr lang="pl-PL" dirty="0">
                <a:latin typeface="Arial" pitchFamily="34" charset="0"/>
                <a:cs typeface="Arial" pitchFamily="34" charset="0"/>
              </a:rPr>
              <a:t> - dostosowujemy produkcję do potrzeb klienta</a:t>
            </a:r>
          </a:p>
          <a:p>
            <a:pPr marL="342900" lvl="0" indent="-342900">
              <a:spcBef>
                <a:spcPts val="580"/>
              </a:spcBef>
              <a:buClr>
                <a:schemeClr val="bg1"/>
              </a:buClr>
              <a:buSzPct val="85000"/>
              <a:buFont typeface="Wingdings" pitchFamily="2" charset="2"/>
              <a:buChar char="v"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Szybkość  </a:t>
            </a:r>
            <a:r>
              <a:rPr lang="pl-PL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pl-PL" dirty="0">
                <a:latin typeface="Arial" pitchFamily="34" charset="0"/>
                <a:cs typeface="Arial" pitchFamily="34" charset="0"/>
              </a:rPr>
              <a:t>- natychmiastowo reagujemy na potrzeby rynku                           </a:t>
            </a:r>
          </a:p>
          <a:p>
            <a:pPr lvl="0">
              <a:spcBef>
                <a:spcPts val="580"/>
              </a:spcBef>
              <a:buClr>
                <a:schemeClr val="bg1"/>
              </a:buClr>
              <a:buSzPct val="85000"/>
            </a:pPr>
            <a:r>
              <a:rPr lang="pl-PL" dirty="0">
                <a:latin typeface="Arial" pitchFamily="34" charset="0"/>
                <a:cs typeface="Arial" pitchFamily="34" charset="0"/>
              </a:rPr>
              <a:t>                              ( zmienność i wielkość kolekcji), </a:t>
            </a:r>
          </a:p>
          <a:p>
            <a:pPr marL="342900" lvl="0" indent="-342900">
              <a:spcBef>
                <a:spcPts val="580"/>
              </a:spcBef>
              <a:buClr>
                <a:schemeClr val="bg1"/>
              </a:buClr>
              <a:buSzPct val="85000"/>
              <a:buFont typeface="Wingdings" pitchFamily="2" charset="2"/>
              <a:buChar char="v"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Wzornictwo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l-PL" dirty="0">
                <a:latin typeface="Arial" pitchFamily="34" charset="0"/>
                <a:cs typeface="Arial" pitchFamily="34" charset="0"/>
              </a:rPr>
              <a:t>  - zgodne z najnowszymi trendami</a:t>
            </a:r>
          </a:p>
          <a:p>
            <a:pPr marL="342900" lvl="0" indent="-342900">
              <a:spcBef>
                <a:spcPts val="580"/>
              </a:spcBef>
              <a:buClr>
                <a:schemeClr val="bg1"/>
              </a:buClr>
              <a:buSzPct val="85000"/>
              <a:buFont typeface="Wingdings" pitchFamily="2" charset="2"/>
              <a:buChar char="v"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Rozwój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dirty="0">
                <a:latin typeface="Arial" pitchFamily="34" charset="0"/>
                <a:cs typeface="Arial" pitchFamily="34" charset="0"/>
              </a:rPr>
              <a:t>          - ściśle współpracujemy z  instytutami i </a:t>
            </a:r>
          </a:p>
          <a:p>
            <a:pPr lvl="0">
              <a:spcBef>
                <a:spcPts val="580"/>
              </a:spcBef>
              <a:buClr>
                <a:schemeClr val="bg1"/>
              </a:buClr>
              <a:buSzPct val="85000"/>
            </a:pPr>
            <a:r>
              <a:rPr lang="pl-PL" dirty="0">
                <a:latin typeface="Arial" pitchFamily="34" charset="0"/>
                <a:cs typeface="Arial" pitchFamily="34" charset="0"/>
              </a:rPr>
              <a:t>                              jednostkami  naukowo – badawczymi we   </a:t>
            </a:r>
          </a:p>
          <a:p>
            <a:pPr lvl="0">
              <a:spcBef>
                <a:spcPts val="580"/>
              </a:spcBef>
              <a:buClr>
                <a:schemeClr val="bg1"/>
              </a:buClr>
              <a:buSzPct val="85000"/>
            </a:pPr>
            <a:r>
              <a:rPr lang="pl-PL" dirty="0">
                <a:latin typeface="Arial" pitchFamily="34" charset="0"/>
                <a:cs typeface="Arial" pitchFamily="34" charset="0"/>
              </a:rPr>
              <a:t>                              wdrażaniu nowych rozwiązań materiałowych i  </a:t>
            </a:r>
          </a:p>
          <a:p>
            <a:pPr lvl="0">
              <a:spcBef>
                <a:spcPts val="580"/>
              </a:spcBef>
              <a:buClr>
                <a:schemeClr val="bg1"/>
              </a:buClr>
              <a:buSzPct val="85000"/>
            </a:pPr>
            <a:r>
              <a:rPr lang="pl-PL" dirty="0">
                <a:latin typeface="Arial" pitchFamily="34" charset="0"/>
                <a:cs typeface="Arial" pitchFamily="34" charset="0"/>
              </a:rPr>
              <a:t>                              technologicznych</a:t>
            </a:r>
          </a:p>
          <a:p>
            <a:pPr marL="342900" lvl="0" indent="-342900">
              <a:spcBef>
                <a:spcPts val="580"/>
              </a:spcBef>
              <a:buClr>
                <a:schemeClr val="bg1"/>
              </a:buClr>
              <a:buSzPct val="85000"/>
              <a:buFont typeface="Wingdings" pitchFamily="2" charset="2"/>
              <a:buChar char="v"/>
            </a:pPr>
            <a:r>
              <a:rPr lang="pl-PL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Wysoką jakość wyrobów </a:t>
            </a:r>
            <a:r>
              <a:rPr lang="pl-PL" dirty="0">
                <a:latin typeface="Arial" pitchFamily="34" charset="0"/>
                <a:cs typeface="Arial" pitchFamily="34" charset="0"/>
              </a:rPr>
              <a:t>– materiały, technologie i potencjał                              </a:t>
            </a:r>
          </a:p>
          <a:p>
            <a:pPr lvl="0">
              <a:spcBef>
                <a:spcPts val="580"/>
              </a:spcBef>
              <a:buClr>
                <a:schemeClr val="bg1"/>
              </a:buClr>
              <a:buSzPct val="85000"/>
            </a:pPr>
            <a:r>
              <a:rPr lang="pl-PL" dirty="0">
                <a:latin typeface="Arial" pitchFamily="34" charset="0"/>
                <a:cs typeface="Arial" pitchFamily="34" charset="0"/>
              </a:rPr>
              <a:t>                                                  zatrudnionych w sektorze  </a:t>
            </a:r>
          </a:p>
          <a:p>
            <a:pPr lvl="0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pl-PL" dirty="0">
                <a:latin typeface="Arial" pitchFamily="34" charset="0"/>
                <a:cs typeface="Arial" pitchFamily="34" charset="0"/>
              </a:rPr>
              <a:t>                                                 doceniany jest  przez partnerów  zagranicznych</a:t>
            </a:r>
          </a:p>
          <a:p>
            <a:pPr marL="285750" lvl="0" indent="-285750">
              <a:spcBef>
                <a:spcPts val="580"/>
              </a:spcBef>
              <a:buClr>
                <a:srgbClr val="D34817"/>
              </a:buClr>
              <a:buSzPct val="85000"/>
              <a:buFont typeface="Wingdings" pitchFamily="2" charset="2"/>
              <a:buChar char="v"/>
            </a:pPr>
            <a:endParaRPr lang="pl-PL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580"/>
              </a:spcBef>
              <a:buClr>
                <a:srgbClr val="D34817"/>
              </a:buClr>
              <a:buSzPct val="85000"/>
            </a:pPr>
            <a:endParaRPr lang="pl-PL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75639"/>
            <a:ext cx="2016224" cy="1510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A0BBE25-B964-4D2F-992E-A186A68F1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4865"/>
            <a:ext cx="2438611" cy="105469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C595C81-D04E-469A-94A2-3EC019404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186" y="5949280"/>
            <a:ext cx="7152805" cy="71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1710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 idx="4294967295"/>
          </p:nvPr>
        </p:nvSpPr>
        <p:spPr>
          <a:xfrm>
            <a:off x="108503" y="192544"/>
            <a:ext cx="8496944" cy="6332800"/>
          </a:xfrm>
          <a:noFill/>
        </p:spPr>
        <p:txBody>
          <a:bodyPr>
            <a:normAutofit fontScale="90000"/>
          </a:bodyPr>
          <a:lstStyle/>
          <a:p>
            <a:b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ZAUFAŁY NAM UZNANE ŚWIATOWE SIECI </a:t>
            </a:r>
            <a:r>
              <a:rPr lang="pl-PL" sz="2000" b="1" dirty="0">
                <a:solidFill>
                  <a:schemeClr val="accent6">
                    <a:lumMod val="75000"/>
                  </a:schemeClr>
                </a:solidFill>
              </a:rPr>
              <a:t>SPRZEDAŻY</a:t>
            </a:r>
            <a: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pl-PL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pl-PL" sz="2000" dirty="0">
                <a:latin typeface="Arial" pitchFamily="34" charset="0"/>
                <a:cs typeface="Arial" pitchFamily="34" charset="0"/>
              </a:rPr>
            </a:br>
            <a:r>
              <a:rPr lang="pl-PL" sz="2000" dirty="0">
                <a:latin typeface="Arial" pitchFamily="34" charset="0"/>
                <a:cs typeface="Arial" pitchFamily="34" charset="0"/>
              </a:rPr>
              <a:t>między innymi:</a:t>
            </a:r>
            <a:br>
              <a:rPr lang="pl-PL" sz="2000" dirty="0">
                <a:latin typeface="Arial" pitchFamily="34" charset="0"/>
                <a:cs typeface="Arial" pitchFamily="34" charset="0"/>
              </a:rPr>
            </a:br>
            <a:r>
              <a:rPr lang="pl-PL" sz="2000" dirty="0">
                <a:latin typeface="Arial" pitchFamily="34" charset="0"/>
                <a:cs typeface="Arial" pitchFamily="34" charset="0"/>
              </a:rPr>
              <a:t>GALERIE LAFAYETTE, ZARA, PEEK &amp; CLOPPENBURG, </a:t>
            </a:r>
            <a:br>
              <a:rPr lang="pl-PL" sz="2000" dirty="0">
                <a:latin typeface="Arial" pitchFamily="34" charset="0"/>
                <a:cs typeface="Arial" pitchFamily="34" charset="0"/>
              </a:rPr>
            </a:br>
            <a:r>
              <a:rPr lang="pl-PL" sz="2000" dirty="0">
                <a:latin typeface="Arial" pitchFamily="34" charset="0"/>
                <a:cs typeface="Arial" pitchFamily="34" charset="0"/>
              </a:rPr>
              <a:t>VAN GRAF, MARKS &amp; SPENCER, H&amp;M. PRIMARK</a:t>
            </a:r>
            <a:br>
              <a:rPr lang="pl-PL" sz="2000" dirty="0">
                <a:latin typeface="Arial" pitchFamily="34" charset="0"/>
                <a:cs typeface="Arial" pitchFamily="34" charset="0"/>
              </a:rPr>
            </a:br>
            <a:br>
              <a:rPr lang="pl-PL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POLSKIE MARKI NA RYNKACH ŚWIATOWYCH</a:t>
            </a:r>
            <a:br>
              <a:rPr lang="pl-PL" sz="2000" dirty="0">
                <a:latin typeface="Arial" pitchFamily="34" charset="0"/>
                <a:cs typeface="Arial" pitchFamily="34" charset="0"/>
              </a:rPr>
            </a:br>
            <a:r>
              <a:rPr lang="pl-PL" sz="2000" dirty="0">
                <a:latin typeface="Arial" pitchFamily="34" charset="0"/>
                <a:cs typeface="Arial" pitchFamily="34" charset="0"/>
              </a:rPr>
              <a:t>między innymi:</a:t>
            </a:r>
            <a:br>
              <a:rPr lang="pl-PL" sz="2000" dirty="0">
                <a:latin typeface="Arial" pitchFamily="34" charset="0"/>
                <a:cs typeface="Arial" pitchFamily="34" charset="0"/>
              </a:rPr>
            </a:br>
            <a:r>
              <a:rPr lang="pl-PL" sz="2000" dirty="0">
                <a:latin typeface="Arial" pitchFamily="34" charset="0"/>
                <a:cs typeface="Arial" pitchFamily="34" charset="0"/>
              </a:rPr>
              <a:t>ALLES, CORIN,MODESTA, RESERVED,CATERINA, GATTA, </a:t>
            </a:r>
            <a:br>
              <a:rPr lang="pl-PL" sz="2000" dirty="0">
                <a:latin typeface="Arial" pitchFamily="34" charset="0"/>
                <a:cs typeface="Arial" pitchFamily="34" charset="0"/>
              </a:rPr>
            </a:br>
            <a:r>
              <a:rPr lang="pl-PL" sz="2000" dirty="0">
                <a:latin typeface="Arial" pitchFamily="34" charset="0"/>
                <a:cs typeface="Arial" pitchFamily="34" charset="0"/>
              </a:rPr>
              <a:t>NO NAME, NORMAN, P&amp;V, TATUUM, VISTULA</a:t>
            </a:r>
            <a:br>
              <a:rPr lang="pl-PL" sz="2000" dirty="0">
                <a:latin typeface="Arial" pitchFamily="34" charset="0"/>
                <a:cs typeface="Arial" pitchFamily="34" charset="0"/>
              </a:rPr>
            </a:br>
            <a:br>
              <a:rPr lang="pl-PL" sz="2000" dirty="0">
                <a:latin typeface="Arial" pitchFamily="34" charset="0"/>
                <a:cs typeface="Arial" pitchFamily="34" charset="0"/>
              </a:rPr>
            </a:br>
            <a: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PRODUKUJEMY DLA:</a:t>
            </a:r>
            <a:b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Hugo Boss,  Armani,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Joop</a:t>
            </a: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Ralph</a:t>
            </a: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Lauren</a:t>
            </a: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Tommy</a:t>
            </a: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Hilfiger</a:t>
            </a: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Marc</a:t>
            </a: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Jacobs,</a:t>
            </a:r>
            <a:b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Calvin Klein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Underwear</a:t>
            </a: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Burberry</a:t>
            </a: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Alexander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McQueen</a:t>
            </a:r>
            <a:r>
              <a:rPr lang="pl-PL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l-PL" sz="200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Chantelle</a:t>
            </a:r>
            <a:b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849"/>
            <a:ext cx="1783229" cy="133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7F9AE56-3326-4C47-AFFD-85F436055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60648"/>
            <a:ext cx="2438611" cy="105469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87D16C2-7F30-4A0E-BB34-C8D9EB123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186" y="5949280"/>
            <a:ext cx="7152805" cy="71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0818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517" y="33988"/>
            <a:ext cx="5940737" cy="1325563"/>
          </a:xfrm>
        </p:spPr>
        <p:txBody>
          <a:bodyPr>
            <a:normAutofit fontScale="90000"/>
          </a:bodyPr>
          <a:lstStyle/>
          <a:p>
            <a:r>
              <a:rPr lang="pl-PL" sz="3600" b="1" dirty="0"/>
              <a:t>53% samolotu Airbus A350 – 900  stanowią  wyroby tekstylne</a:t>
            </a:r>
            <a:endParaRPr lang="en-GB" b="1" dirty="0"/>
          </a:p>
        </p:txBody>
      </p:sp>
      <p:pic>
        <p:nvPicPr>
          <p:cNvPr id="102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" y="1320799"/>
            <a:ext cx="7217261" cy="541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CDCEC360-53F7-45E9-A0FA-899006B0CAE5}"/>
              </a:ext>
            </a:extLst>
          </p:cNvPr>
          <p:cNvSpPr/>
          <p:nvPr/>
        </p:nvSpPr>
        <p:spPr>
          <a:xfrm>
            <a:off x="46181" y="4581128"/>
            <a:ext cx="7217261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b="1" dirty="0"/>
              <a:t>Wnętrze samolotu:</a:t>
            </a:r>
          </a:p>
          <a:p>
            <a:r>
              <a:rPr lang="pl-PL" dirty="0"/>
              <a:t>siedzenia, pasy, stoliki ramki okien, zasłony okien, fragmenty podłogi, drzwi, </a:t>
            </a:r>
          </a:p>
          <a:p>
            <a:r>
              <a:rPr lang="pl-PL" b="1" dirty="0"/>
              <a:t>Zewnętrze samolotu:</a:t>
            </a:r>
          </a:p>
          <a:p>
            <a:r>
              <a:rPr lang="pl-PL" dirty="0"/>
              <a:t>skrzydła, stożek </a:t>
            </a:r>
            <a:r>
              <a:rPr lang="pl-PL" dirty="0" err="1"/>
              <a:t>ogonu</a:t>
            </a:r>
            <a:r>
              <a:rPr lang="pl-PL" dirty="0"/>
              <a:t> samolotu, fragmenty przestrzeni bagażowej</a:t>
            </a:r>
          </a:p>
        </p:txBody>
      </p:sp>
    </p:spTree>
    <p:extLst>
      <p:ext uri="{BB962C8B-B14F-4D97-AF65-F5344CB8AC3E}">
        <p14:creationId xmlns:p14="http://schemas.microsoft.com/office/powerpoint/2010/main" val="41552434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63" y="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8" y="47451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8" y="94903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969" y="115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573" y="115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176" y="115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770" y="-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372" y="-1039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358" y="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60" y="-1039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562" y="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9" y="142817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20" y="190961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21" y="237720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22" y="284480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23" y="329621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815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00" y="4202483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74" y="464465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48" y="5079938"/>
            <a:ext cx="895927" cy="62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73" y="548054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48" y="592047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23" y="633033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61" y="47500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15" y="96172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51" y="142697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24" y="189346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60" y="237758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61" y="284453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60" y="329335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2" y="3740063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83" y="420970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35" y="463716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82" y="509327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71" y="547711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21" y="594241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35" y="635223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359" y="47643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186" y="99761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751" y="1437793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485" y="189346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159" y="237758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540" y="285533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117" y="331148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28" y="374993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116" y="421692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950" y="462955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877" y="506642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248" y="548793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118" y="592077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621" y="636987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758" y="48455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250" y="101604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570" y="145468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49" y="190280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51" y="238514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50" y="285509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578" y="331173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084" y="374993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571" y="420803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61" y="463632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341" y="509432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611" y="550429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631" y="593588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012" y="635986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195" y="48455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314" y="103420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314" y="145468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358" y="189259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440" y="238816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404" y="286307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440" y="330258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4" y="374993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923" y="420789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404" y="464465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794" y="509154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358" y="551817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855" y="5942673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358" y="636987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371" y="47451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785" y="103420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33" y="146151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4" y="190961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96" y="240607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33" y="288204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302" y="331148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785" y="375958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372" y="423028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521" y="465516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421" y="510715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757" y="552163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085" y="593588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757" y="637140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26" y="48455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72" y="104409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984" y="145468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60" y="192284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760" y="241770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060" y="288204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984" y="330225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72" y="375958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760" y="421692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921" y="464570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830" y="510990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921" y="552164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760" y="593574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357" y="637333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176" y="46665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331" y="102510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175" y="146636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523" y="193185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095" y="240244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495" y="287173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330" y="330258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410" y="378202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530" y="4230283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596" y="462433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595" y="508302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595" y="552163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675" y="594241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809" y="637629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487" y="49317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657" y="104382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507" y="147375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487" y="194848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488" y="241568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606" y="2882043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617" y="329335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488" y="3781111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573" y="420789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681" y="461835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330" y="508555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913" y="552655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913" y="594241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972" y="637178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160" y="503465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297" y="105376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969" y="1481753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106" y="193770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969" y="242609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235" y="2871738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969" y="329334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235" y="379855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969" y="4207897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149" y="4604844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799" y="5075156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799" y="5530019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382" y="5949560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2" descr="Image result for airbus industrie a330 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692" y="6379492"/>
            <a:ext cx="895927" cy="67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7427" y="1064965"/>
            <a:ext cx="7730863" cy="3539430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Roczny eksport europejskich wyrobów odzieżowo – tekstylnych to równowartość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185 Airbus A350-900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Rocznie produkuje się  zaledwie 120 samolotów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A350 </a:t>
            </a:r>
          </a:p>
        </p:txBody>
      </p:sp>
    </p:spTree>
    <p:extLst>
      <p:ext uri="{BB962C8B-B14F-4D97-AF65-F5344CB8AC3E}">
        <p14:creationId xmlns:p14="http://schemas.microsoft.com/office/powerpoint/2010/main" val="34051093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9DD1E-F8A7-4918-85B6-11AB02725161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23528" y="962233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Tx/>
              <a:buChar char="-"/>
            </a:pPr>
            <a:endParaRPr lang="pl-PL" dirty="0"/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98A042AC-CC41-4B17-BA8B-85296E9D8684}"/>
              </a:ext>
            </a:extLst>
          </p:cNvPr>
          <p:cNvSpPr/>
          <p:nvPr/>
        </p:nvSpPr>
        <p:spPr>
          <a:xfrm>
            <a:off x="143508" y="1268760"/>
            <a:ext cx="3672408" cy="23227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Produkcja  w Sektorze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22,1 mld zł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 Tekstylia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 14,1 mld zł (wzrost  5,6%),  Odzież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7,9 mld zł (1,6% wzrost) .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Przemysł  w Polsce wzrost  5,6%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4650754-F99F-4B6F-B718-9E995937F3D4}"/>
              </a:ext>
            </a:extLst>
          </p:cNvPr>
          <p:cNvSpPr txBox="1"/>
          <p:nvPr/>
        </p:nvSpPr>
        <p:spPr>
          <a:xfrm>
            <a:off x="1979712" y="620688"/>
            <a:ext cx="4711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Obraz Sektora  odzieżowo – tekstylnego w 2018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E9A60BC0-B668-457A-A866-C26B7CD5479E}"/>
              </a:ext>
            </a:extLst>
          </p:cNvPr>
          <p:cNvSpPr/>
          <p:nvPr/>
        </p:nvSpPr>
        <p:spPr>
          <a:xfrm>
            <a:off x="5054836" y="1403492"/>
            <a:ext cx="3631964" cy="228871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Zatrudnienie w sektorze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116 tysięcy  osób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 Tekstylia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48,2  tys.  osób  ( wzrost  1%)  Odzież              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67,8 tys.  osób (spadek  2,7 %)   Przemysł  w Polsce wzrost 2,6% 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480DA0AC-490A-46E3-A062-1D31F1AEED28}"/>
              </a:ext>
            </a:extLst>
          </p:cNvPr>
          <p:cNvSpPr/>
          <p:nvPr/>
        </p:nvSpPr>
        <p:spPr>
          <a:xfrm>
            <a:off x="5014392" y="4149080"/>
            <a:ext cx="3672408" cy="23227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Nakłady na  inwestycje.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Tekstylia 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500 mln zł ( wzrost 11 %).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Odzież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 100 mln zł i  ( wzrost  34% )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Przemysł w Polsce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83 013 mln zł ( wzrost 7%)</a:t>
            </a:r>
          </a:p>
          <a:p>
            <a:pPr algn="ctr"/>
            <a:endParaRPr lang="pl-PL" sz="1400" b="1" dirty="0">
              <a:solidFill>
                <a:schemeClr val="tx1"/>
              </a:solidFill>
            </a:endParaRP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36D290E9-CB7E-4BC6-9B3A-62BE2FC4462E}"/>
              </a:ext>
            </a:extLst>
          </p:cNvPr>
          <p:cNvSpPr/>
          <p:nvPr/>
        </p:nvSpPr>
        <p:spPr>
          <a:xfrm>
            <a:off x="139069" y="4270246"/>
            <a:ext cx="3672408" cy="23227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Średnie wynagrodzenie.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Tekstylia  brutto   3518,25 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(wzrost  8,90 %,)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Odzież brutto    2787,35  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(wzrost   6,5 %) .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Przemysł Polsce brutto 4904,44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 ( wzrost 7,3%) </a:t>
            </a:r>
          </a:p>
        </p:txBody>
      </p:sp>
    </p:spTree>
    <p:extLst>
      <p:ext uri="{BB962C8B-B14F-4D97-AF65-F5344CB8AC3E}">
        <p14:creationId xmlns:p14="http://schemas.microsoft.com/office/powerpoint/2010/main" val="164265419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9DD1E-F8A7-4918-85B6-11AB02725161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23528" y="962233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Tx/>
              <a:buChar char="-"/>
            </a:pPr>
            <a:endParaRPr lang="pl-PL" dirty="0"/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98A042AC-CC41-4B17-BA8B-85296E9D8684}"/>
              </a:ext>
            </a:extLst>
          </p:cNvPr>
          <p:cNvSpPr/>
          <p:nvPr/>
        </p:nvSpPr>
        <p:spPr>
          <a:xfrm>
            <a:off x="323528" y="1386472"/>
            <a:ext cx="3672408" cy="23227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Tekstylia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61%   przychodów  ze sprzedaży   pochodzi z eksportu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Odzież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43%   przychodów  ze sprzedaży   pochodzi z eksportu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 Średnioroczna dynamika eksportu wynosi 15%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4650754-F99F-4B6F-B718-9E995937F3D4}"/>
              </a:ext>
            </a:extLst>
          </p:cNvPr>
          <p:cNvSpPr txBox="1"/>
          <p:nvPr/>
        </p:nvSpPr>
        <p:spPr>
          <a:xfrm>
            <a:off x="1979712" y="620688"/>
            <a:ext cx="4711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Obraz Sektora  odzieżowo – tekstylnego w 2018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E9A60BC0-B668-457A-A866-C26B7CD5479E}"/>
              </a:ext>
            </a:extLst>
          </p:cNvPr>
          <p:cNvSpPr/>
          <p:nvPr/>
        </p:nvSpPr>
        <p:spPr>
          <a:xfrm>
            <a:off x="4427984" y="1385243"/>
            <a:ext cx="3631964" cy="228871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Wartość eksportu  sektora T+O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 11.9 mld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8 pozycja wśród sekcji towarowych charakteryzujących się najwyższą dynamiką eksportu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36D290E9-CB7E-4BC6-9B3A-62BE2FC4462E}"/>
              </a:ext>
            </a:extLst>
          </p:cNvPr>
          <p:cNvSpPr/>
          <p:nvPr/>
        </p:nvSpPr>
        <p:spPr>
          <a:xfrm>
            <a:off x="1367567" y="3971416"/>
            <a:ext cx="5936220" cy="241181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Udział Polski w rynku UE</a:t>
            </a:r>
          </a:p>
          <a:p>
            <a:pPr algn="ctr"/>
            <a:endParaRPr lang="pl-PL" sz="1400" b="1" dirty="0">
              <a:solidFill>
                <a:schemeClr val="tx1"/>
              </a:solidFill>
            </a:endParaRP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Produkcja  - 8  pozycja z udziałem   1,9 %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Ilość firm -  3 pozycja z udziałem  6,5%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Zatrudnienie -  2 pozycja z udziałem 7,8%</a:t>
            </a:r>
          </a:p>
        </p:txBody>
      </p:sp>
    </p:spTree>
    <p:extLst>
      <p:ext uri="{BB962C8B-B14F-4D97-AF65-F5344CB8AC3E}">
        <p14:creationId xmlns:p14="http://schemas.microsoft.com/office/powerpoint/2010/main" val="319406311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9DD1E-F8A7-4918-85B6-11AB02725161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23528" y="962233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Tx/>
              <a:buChar char="-"/>
            </a:pPr>
            <a:endParaRPr lang="pl-PL" dirty="0"/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98A042AC-CC41-4B17-BA8B-85296E9D8684}"/>
              </a:ext>
            </a:extLst>
          </p:cNvPr>
          <p:cNvSpPr/>
          <p:nvPr/>
        </p:nvSpPr>
        <p:spPr>
          <a:xfrm>
            <a:off x="323528" y="1386472"/>
            <a:ext cx="3672408" cy="23227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Produkcja</a:t>
            </a:r>
          </a:p>
          <a:p>
            <a:pPr algn="ctr"/>
            <a:endParaRPr lang="pl-PL" sz="1400" b="1" dirty="0">
              <a:solidFill>
                <a:schemeClr val="tx1"/>
              </a:solidFill>
            </a:endParaRP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Odzież   78 miliardów  Euro spadek  2%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Tekstylia  95 miliardów Euro spadek 1,1% 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4650754-F99F-4B6F-B718-9E995937F3D4}"/>
              </a:ext>
            </a:extLst>
          </p:cNvPr>
          <p:cNvSpPr txBox="1"/>
          <p:nvPr/>
        </p:nvSpPr>
        <p:spPr>
          <a:xfrm>
            <a:off x="2483768" y="36130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SEKTOR T+O w UE  w 2018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E9A60BC0-B668-457A-A866-C26B7CD5479E}"/>
              </a:ext>
            </a:extLst>
          </p:cNvPr>
          <p:cNvSpPr/>
          <p:nvPr/>
        </p:nvSpPr>
        <p:spPr>
          <a:xfrm>
            <a:off x="4427984" y="1385243"/>
            <a:ext cx="3631964" cy="228871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Zatrudnienie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Odzież  1,1 miliona osób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spadek 3,2%,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Tekstylia  wzrost 660 tyś.  osób spadek  0,7% .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480DA0AC-490A-46E3-A062-1D31F1AEED28}"/>
              </a:ext>
            </a:extLst>
          </p:cNvPr>
          <p:cNvSpPr/>
          <p:nvPr/>
        </p:nvSpPr>
        <p:spPr>
          <a:xfrm>
            <a:off x="4407762" y="4235828"/>
            <a:ext cx="3672408" cy="23227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Eksport 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Odzież  27 miliardów Euro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wzrost  6,4%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Tekstylia 23 miliardów Euro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  wzrost 2,8%  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36D290E9-CB7E-4BC6-9B3A-62BE2FC4462E}"/>
              </a:ext>
            </a:extLst>
          </p:cNvPr>
          <p:cNvSpPr/>
          <p:nvPr/>
        </p:nvSpPr>
        <p:spPr>
          <a:xfrm>
            <a:off x="251520" y="4310152"/>
            <a:ext cx="3744416" cy="23227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Import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Odzież   84 miliardów Euro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wzrost  2,3%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Tekstylia  33 miliardów Euro  </a:t>
            </a:r>
          </a:p>
          <a:p>
            <a:pPr algn="ctr"/>
            <a:r>
              <a:rPr lang="pl-PL" sz="1400" b="1" dirty="0">
                <a:solidFill>
                  <a:schemeClr val="tx1"/>
                </a:solidFill>
              </a:rPr>
              <a:t>wzrost  1,5%</a:t>
            </a:r>
          </a:p>
          <a:p>
            <a:pPr algn="ctr"/>
            <a:endParaRPr lang="pl-PL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55831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3563888" y="2207017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accent6">
                    <a:lumMod val="75000"/>
                  </a:schemeClr>
                </a:solidFill>
              </a:rPr>
              <a:t>Dziękuję za uwagę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4D4-7347-40A4-B5EB-C05A884C238E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6B17370-5655-4CC4-8A4E-95D111A07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3062739"/>
            <a:ext cx="2536156" cy="188382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CF1EF39-5ADD-400A-AAC9-7EE786CFB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725144"/>
            <a:ext cx="3410426" cy="102884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10112CA-A725-4CAC-ABE7-6799BA3588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04664"/>
            <a:ext cx="2438611" cy="105469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8697ABE-3958-4541-8220-055EE17A4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2" y="6008181"/>
            <a:ext cx="715122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7685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4120</TotalTime>
  <Words>599</Words>
  <Application>Microsoft Office PowerPoint</Application>
  <PresentationFormat>Pokaz na ekranie (4:3)</PresentationFormat>
  <Paragraphs>126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Wingdings</vt:lpstr>
      <vt:lpstr>Wingdings 2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       </vt:lpstr>
      <vt:lpstr>  </vt:lpstr>
      <vt:lpstr>     ZAUFAŁY NAM UZNANE ŚWIATOWE SIECI SPRZEDAŻY   między innymi: GALERIE LAFAYETTE, ZARA, PEEK &amp; CLOPPENBURG,  VAN GRAF, MARKS &amp; SPENCER, H&amp;M. PRIMARK  POLSKIE MARKI NA RYNKACH ŚWIATOWYCH między innymi: ALLES, CORIN,MODESTA, RESERVED,CATERINA, GATTA,  NO NAME, NORMAN, P&amp;V, TATUUM, VISTULA  PRODUKUJEMY DLA:  Hugo Boss,  Armani, Joop, Ralph Lauren, Tommy Hilfiger, Marc Jacobs, Calvin Klein Underwear, Burberry, Alexander McQueen, Chantelle  </vt:lpstr>
      <vt:lpstr>53% samolotu Airbus A350 – 900  stanowią  wyroby tekstylne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pc</dc:creator>
  <cp:lastModifiedBy>Aleksandra Krysiak</cp:lastModifiedBy>
  <cp:revision>333</cp:revision>
  <cp:lastPrinted>2019-05-20T08:30:31Z</cp:lastPrinted>
  <dcterms:created xsi:type="dcterms:W3CDTF">2015-06-13T07:42:34Z</dcterms:created>
  <dcterms:modified xsi:type="dcterms:W3CDTF">2019-09-10T08:16:50Z</dcterms:modified>
</cp:coreProperties>
</file>