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1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21" r:id="rId19"/>
    <p:sldId id="318" r:id="rId20"/>
    <p:sldId id="319" r:id="rId21"/>
    <p:sldId id="320" r:id="rId22"/>
    <p:sldId id="322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3" d="100"/>
          <a:sy n="63" d="100"/>
        </p:scale>
        <p:origin x="7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7B9DF6-570A-4781-9028-24704BB1C9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8C41047-E50E-490D-B3A9-408D25CBE723}">
      <dgm:prSet phldrT="[Tekst]"/>
      <dgm:spPr/>
      <dgm:t>
        <a:bodyPr/>
        <a:lstStyle/>
        <a:p>
          <a:r>
            <a:rPr lang="pl-PL" dirty="0" smtClean="0"/>
            <a:t>Informacja dla uczniów</a:t>
          </a:r>
          <a:endParaRPr lang="pl-PL" dirty="0"/>
        </a:p>
      </dgm:t>
    </dgm:pt>
    <dgm:pt modelId="{F6B91471-BBF7-40CB-AEDC-8618626E39DC}" type="parTrans" cxnId="{7C0A3D7F-6BF5-4AFE-8817-B1DC3378FCF0}">
      <dgm:prSet/>
      <dgm:spPr/>
      <dgm:t>
        <a:bodyPr/>
        <a:lstStyle/>
        <a:p>
          <a:endParaRPr lang="pl-PL"/>
        </a:p>
      </dgm:t>
    </dgm:pt>
    <dgm:pt modelId="{BC53E1AB-905C-4BE1-84E9-EFC49444E118}" type="sibTrans" cxnId="{7C0A3D7F-6BF5-4AFE-8817-B1DC3378FCF0}">
      <dgm:prSet/>
      <dgm:spPr/>
      <dgm:t>
        <a:bodyPr/>
        <a:lstStyle/>
        <a:p>
          <a:endParaRPr lang="pl-PL"/>
        </a:p>
      </dgm:t>
    </dgm:pt>
    <dgm:pt modelId="{2DC892D4-5ADC-4128-B545-728B18CC0A3C}">
      <dgm:prSet phldrT="[Tekst]"/>
      <dgm:spPr/>
      <dgm:t>
        <a:bodyPr/>
        <a:lstStyle/>
        <a:p>
          <a:r>
            <a:rPr lang="pl-PL" b="1" i="0" dirty="0" smtClean="0"/>
            <a:t>Firmy </a:t>
          </a:r>
          <a:r>
            <a:rPr lang="pl-PL" b="1" i="0" dirty="0" smtClean="0"/>
            <a:t>modowe, </a:t>
          </a:r>
          <a:r>
            <a:rPr lang="pl-PL" b="1" i="0" dirty="0" smtClean="0"/>
            <a:t>to nie tylko projektanci, styliści </a:t>
          </a:r>
          <a:br>
            <a:rPr lang="pl-PL" b="1" i="0" dirty="0" smtClean="0"/>
          </a:br>
          <a:r>
            <a:rPr lang="pl-PL" b="1" i="0" dirty="0" smtClean="0"/>
            <a:t>i </a:t>
          </a:r>
          <a:r>
            <a:rPr lang="pl-PL" b="1" i="0" dirty="0" smtClean="0"/>
            <a:t>fotografowie. </a:t>
          </a:r>
          <a:r>
            <a:rPr lang="pl-PL" b="1" dirty="0" smtClean="0"/>
            <a:t>Zatrudnienie w przemyśle mody, to nie tylko projektowanie i  wybiegi modowe, to także profesjonalizm </a:t>
          </a:r>
          <a:endParaRPr lang="pl-PL" dirty="0"/>
        </a:p>
      </dgm:t>
    </dgm:pt>
    <dgm:pt modelId="{B75E9A9A-6D78-4CB7-ADD7-4CAECA910C99}" type="parTrans" cxnId="{FCABC623-4605-4507-9AA6-3B2195EC2531}">
      <dgm:prSet/>
      <dgm:spPr/>
      <dgm:t>
        <a:bodyPr/>
        <a:lstStyle/>
        <a:p>
          <a:endParaRPr lang="pl-PL"/>
        </a:p>
      </dgm:t>
    </dgm:pt>
    <dgm:pt modelId="{CC443621-2C4D-4DF4-AE87-467DD4BE3581}" type="sibTrans" cxnId="{FCABC623-4605-4507-9AA6-3B2195EC2531}">
      <dgm:prSet/>
      <dgm:spPr/>
      <dgm:t>
        <a:bodyPr/>
        <a:lstStyle/>
        <a:p>
          <a:endParaRPr lang="pl-PL"/>
        </a:p>
      </dgm:t>
    </dgm:pt>
    <dgm:pt modelId="{F2E98990-6064-4ECE-BE85-28D75D7604DD}">
      <dgm:prSet phldrT="[Tekst]"/>
      <dgm:spPr/>
      <dgm:t>
        <a:bodyPr/>
        <a:lstStyle/>
        <a:p>
          <a:r>
            <a:rPr lang="pl-PL" b="1" i="0" dirty="0" smtClean="0"/>
            <a:t>Osoby związane z branżą mody są fachowcami z różnych dziedzin</a:t>
          </a:r>
          <a:endParaRPr lang="pl-PL" dirty="0"/>
        </a:p>
      </dgm:t>
    </dgm:pt>
    <dgm:pt modelId="{D57C6322-F40F-4F80-857D-FEC42F59F394}" type="parTrans" cxnId="{590EF151-E9F3-4EC2-BA49-CB70E178FE02}">
      <dgm:prSet/>
      <dgm:spPr/>
      <dgm:t>
        <a:bodyPr/>
        <a:lstStyle/>
        <a:p>
          <a:endParaRPr lang="pl-PL"/>
        </a:p>
      </dgm:t>
    </dgm:pt>
    <dgm:pt modelId="{D881220C-B7C3-46FF-92E1-4786243EF1DB}" type="sibTrans" cxnId="{590EF151-E9F3-4EC2-BA49-CB70E178FE02}">
      <dgm:prSet/>
      <dgm:spPr/>
      <dgm:t>
        <a:bodyPr/>
        <a:lstStyle/>
        <a:p>
          <a:endParaRPr lang="pl-PL"/>
        </a:p>
      </dgm:t>
    </dgm:pt>
    <dgm:pt modelId="{87C0132B-7AB0-4098-B9AD-6FB374F29B82}">
      <dgm:prSet phldrT="[Tekst]"/>
      <dgm:spPr/>
      <dgm:t>
        <a:bodyPr/>
        <a:lstStyle/>
        <a:p>
          <a:r>
            <a:rPr lang="pl-PL" b="1" dirty="0" smtClean="0"/>
            <a:t>Uksztaltowanie  umiejętności konstruowania odzieży, profesjonalnego szycia może być źródłem satysfakcji osobistej </a:t>
          </a:r>
          <a:br>
            <a:rPr lang="pl-PL" b="1" dirty="0" smtClean="0"/>
          </a:br>
          <a:r>
            <a:rPr lang="pl-PL" b="1" dirty="0" smtClean="0"/>
            <a:t>i  początkiem interesującej kariery zawodowej</a:t>
          </a:r>
          <a:endParaRPr lang="pl-PL" b="1" dirty="0"/>
        </a:p>
      </dgm:t>
    </dgm:pt>
    <dgm:pt modelId="{F592F386-5DC1-4403-986F-914C283A02AA}" type="parTrans" cxnId="{86EE5567-5FCE-4A34-AD18-259B8AFE4085}">
      <dgm:prSet/>
      <dgm:spPr/>
      <dgm:t>
        <a:bodyPr/>
        <a:lstStyle/>
        <a:p>
          <a:endParaRPr lang="pl-PL"/>
        </a:p>
      </dgm:t>
    </dgm:pt>
    <dgm:pt modelId="{F79E4197-1524-4CED-9D7D-324AB5089E86}" type="sibTrans" cxnId="{86EE5567-5FCE-4A34-AD18-259B8AFE4085}">
      <dgm:prSet/>
      <dgm:spPr/>
      <dgm:t>
        <a:bodyPr/>
        <a:lstStyle/>
        <a:p>
          <a:endParaRPr lang="pl-PL"/>
        </a:p>
      </dgm:t>
    </dgm:pt>
    <dgm:pt modelId="{32D448AB-52BC-4D9F-BF7C-7EC713A91F32}">
      <dgm:prSet phldrT="[Tekst]"/>
      <dgm:spPr/>
      <dgm:t>
        <a:bodyPr/>
        <a:lstStyle/>
        <a:p>
          <a:endParaRPr lang="pl-PL" b="1" dirty="0"/>
        </a:p>
      </dgm:t>
    </dgm:pt>
    <dgm:pt modelId="{37B2A35E-FCA7-443A-915A-59EF6F71F2A1}" type="parTrans" cxnId="{7BA8EE30-112B-44BD-A0F5-7E2C14617888}">
      <dgm:prSet/>
      <dgm:spPr/>
      <dgm:t>
        <a:bodyPr/>
        <a:lstStyle/>
        <a:p>
          <a:endParaRPr lang="pl-PL"/>
        </a:p>
      </dgm:t>
    </dgm:pt>
    <dgm:pt modelId="{36312B89-610E-42A3-8F98-21008DD0328B}" type="sibTrans" cxnId="{7BA8EE30-112B-44BD-A0F5-7E2C14617888}">
      <dgm:prSet/>
      <dgm:spPr/>
      <dgm:t>
        <a:bodyPr/>
        <a:lstStyle/>
        <a:p>
          <a:endParaRPr lang="pl-PL"/>
        </a:p>
      </dgm:t>
    </dgm:pt>
    <dgm:pt modelId="{E7649B0F-1C87-4758-9A01-96C36AA2FA9A}" type="pres">
      <dgm:prSet presAssocID="{897B9DF6-570A-4781-9028-24704BB1C95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9991B7AF-F095-4659-B8B4-5EE231B88716}" type="pres">
      <dgm:prSet presAssocID="{F8C41047-E50E-490D-B3A9-408D25CBE723}" presName="thickLine" presStyleLbl="alignNode1" presStyleIdx="0" presStyleCnt="1"/>
      <dgm:spPr/>
    </dgm:pt>
    <dgm:pt modelId="{61121FBD-E3FA-47E3-8A83-57CDA8855C5F}" type="pres">
      <dgm:prSet presAssocID="{F8C41047-E50E-490D-B3A9-408D25CBE723}" presName="horz1" presStyleCnt="0"/>
      <dgm:spPr/>
    </dgm:pt>
    <dgm:pt modelId="{C1F317EB-1492-4EE4-97E1-22211FABA1FF}" type="pres">
      <dgm:prSet presAssocID="{F8C41047-E50E-490D-B3A9-408D25CBE723}" presName="tx1" presStyleLbl="revTx" presStyleIdx="0" presStyleCnt="5"/>
      <dgm:spPr/>
      <dgm:t>
        <a:bodyPr/>
        <a:lstStyle/>
        <a:p>
          <a:endParaRPr lang="pl-PL"/>
        </a:p>
      </dgm:t>
    </dgm:pt>
    <dgm:pt modelId="{ACDCF2AE-8E19-4BBC-AC2C-2A1A065A4CF4}" type="pres">
      <dgm:prSet presAssocID="{F8C41047-E50E-490D-B3A9-408D25CBE723}" presName="vert1" presStyleCnt="0"/>
      <dgm:spPr/>
    </dgm:pt>
    <dgm:pt modelId="{CE2559E9-BDF8-4CF9-935F-18A2F9A6911F}" type="pres">
      <dgm:prSet presAssocID="{2DC892D4-5ADC-4128-B545-728B18CC0A3C}" presName="vertSpace2a" presStyleCnt="0"/>
      <dgm:spPr/>
    </dgm:pt>
    <dgm:pt modelId="{F690B59A-732B-4225-A8E0-395BFC59E559}" type="pres">
      <dgm:prSet presAssocID="{2DC892D4-5ADC-4128-B545-728B18CC0A3C}" presName="horz2" presStyleCnt="0"/>
      <dgm:spPr/>
    </dgm:pt>
    <dgm:pt modelId="{3A6D31D9-AEF8-4E77-B01C-B34F8500DBEB}" type="pres">
      <dgm:prSet presAssocID="{2DC892D4-5ADC-4128-B545-728B18CC0A3C}" presName="horzSpace2" presStyleCnt="0"/>
      <dgm:spPr/>
    </dgm:pt>
    <dgm:pt modelId="{7A7A4525-E699-461E-8F0A-0BC58F405C47}" type="pres">
      <dgm:prSet presAssocID="{2DC892D4-5ADC-4128-B545-728B18CC0A3C}" presName="tx2" presStyleLbl="revTx" presStyleIdx="1" presStyleCnt="5"/>
      <dgm:spPr/>
      <dgm:t>
        <a:bodyPr/>
        <a:lstStyle/>
        <a:p>
          <a:endParaRPr lang="pl-PL"/>
        </a:p>
      </dgm:t>
    </dgm:pt>
    <dgm:pt modelId="{D36080DD-C1E3-4022-91A7-A43BD8BCA2A4}" type="pres">
      <dgm:prSet presAssocID="{2DC892D4-5ADC-4128-B545-728B18CC0A3C}" presName="vert2" presStyleCnt="0"/>
      <dgm:spPr/>
    </dgm:pt>
    <dgm:pt modelId="{99897106-285E-4810-9DE4-2B2FDCA0BF2B}" type="pres">
      <dgm:prSet presAssocID="{2DC892D4-5ADC-4128-B545-728B18CC0A3C}" presName="thinLine2b" presStyleLbl="callout" presStyleIdx="0" presStyleCnt="4"/>
      <dgm:spPr/>
    </dgm:pt>
    <dgm:pt modelId="{436CD290-3B09-4220-A441-22F202E0FF33}" type="pres">
      <dgm:prSet presAssocID="{2DC892D4-5ADC-4128-B545-728B18CC0A3C}" presName="vertSpace2b" presStyleCnt="0"/>
      <dgm:spPr/>
    </dgm:pt>
    <dgm:pt modelId="{A417C67F-592C-4F5E-A3DD-6F23BD738D39}" type="pres">
      <dgm:prSet presAssocID="{F2E98990-6064-4ECE-BE85-28D75D7604DD}" presName="horz2" presStyleCnt="0"/>
      <dgm:spPr/>
    </dgm:pt>
    <dgm:pt modelId="{45D91C08-860F-478D-B834-A8F8E204382A}" type="pres">
      <dgm:prSet presAssocID="{F2E98990-6064-4ECE-BE85-28D75D7604DD}" presName="horzSpace2" presStyleCnt="0"/>
      <dgm:spPr/>
    </dgm:pt>
    <dgm:pt modelId="{0E104A57-A4FD-4E02-9305-F755C9D4F342}" type="pres">
      <dgm:prSet presAssocID="{F2E98990-6064-4ECE-BE85-28D75D7604DD}" presName="tx2" presStyleLbl="revTx" presStyleIdx="2" presStyleCnt="5"/>
      <dgm:spPr/>
      <dgm:t>
        <a:bodyPr/>
        <a:lstStyle/>
        <a:p>
          <a:endParaRPr lang="pl-PL"/>
        </a:p>
      </dgm:t>
    </dgm:pt>
    <dgm:pt modelId="{0761BC38-BA3E-4DAE-AFFC-B81ADA4F5350}" type="pres">
      <dgm:prSet presAssocID="{F2E98990-6064-4ECE-BE85-28D75D7604DD}" presName="vert2" presStyleCnt="0"/>
      <dgm:spPr/>
    </dgm:pt>
    <dgm:pt modelId="{05E665C7-BF50-4DC0-B31C-B7609A3AA313}" type="pres">
      <dgm:prSet presAssocID="{F2E98990-6064-4ECE-BE85-28D75D7604DD}" presName="thinLine2b" presStyleLbl="callout" presStyleIdx="1" presStyleCnt="4"/>
      <dgm:spPr/>
    </dgm:pt>
    <dgm:pt modelId="{0D2CFDB1-5E57-4FD6-85D1-5E2ABB033E30}" type="pres">
      <dgm:prSet presAssocID="{F2E98990-6064-4ECE-BE85-28D75D7604DD}" presName="vertSpace2b" presStyleCnt="0"/>
      <dgm:spPr/>
    </dgm:pt>
    <dgm:pt modelId="{2E3993AD-EB2A-4302-A37D-A4F3BF6E2310}" type="pres">
      <dgm:prSet presAssocID="{87C0132B-7AB0-4098-B9AD-6FB374F29B82}" presName="horz2" presStyleCnt="0"/>
      <dgm:spPr/>
    </dgm:pt>
    <dgm:pt modelId="{5C34B19C-3BCE-4CC2-A61C-8B8701643C7E}" type="pres">
      <dgm:prSet presAssocID="{87C0132B-7AB0-4098-B9AD-6FB374F29B82}" presName="horzSpace2" presStyleCnt="0"/>
      <dgm:spPr/>
    </dgm:pt>
    <dgm:pt modelId="{75B9CAC9-9887-4762-9469-615331A44769}" type="pres">
      <dgm:prSet presAssocID="{87C0132B-7AB0-4098-B9AD-6FB374F29B82}" presName="tx2" presStyleLbl="revTx" presStyleIdx="3" presStyleCnt="5"/>
      <dgm:spPr/>
      <dgm:t>
        <a:bodyPr/>
        <a:lstStyle/>
        <a:p>
          <a:endParaRPr lang="pl-PL"/>
        </a:p>
      </dgm:t>
    </dgm:pt>
    <dgm:pt modelId="{7754F1D1-9384-4E1C-A037-17DAE0EBDE68}" type="pres">
      <dgm:prSet presAssocID="{87C0132B-7AB0-4098-B9AD-6FB374F29B82}" presName="vert2" presStyleCnt="0"/>
      <dgm:spPr/>
    </dgm:pt>
    <dgm:pt modelId="{CD75CCB5-B413-4089-A36D-B967F5E40865}" type="pres">
      <dgm:prSet presAssocID="{87C0132B-7AB0-4098-B9AD-6FB374F29B82}" presName="thinLine2b" presStyleLbl="callout" presStyleIdx="2" presStyleCnt="4"/>
      <dgm:spPr/>
    </dgm:pt>
    <dgm:pt modelId="{B6BEDAC6-682C-433D-A62C-657468B2A76F}" type="pres">
      <dgm:prSet presAssocID="{87C0132B-7AB0-4098-B9AD-6FB374F29B82}" presName="vertSpace2b" presStyleCnt="0"/>
      <dgm:spPr/>
    </dgm:pt>
    <dgm:pt modelId="{630B581A-D564-4F0F-8720-82B8A8EFF70E}" type="pres">
      <dgm:prSet presAssocID="{32D448AB-52BC-4D9F-BF7C-7EC713A91F32}" presName="horz2" presStyleCnt="0"/>
      <dgm:spPr/>
    </dgm:pt>
    <dgm:pt modelId="{E44246AD-3B6A-4C80-A9FF-AD1C9BF6FF19}" type="pres">
      <dgm:prSet presAssocID="{32D448AB-52BC-4D9F-BF7C-7EC713A91F32}" presName="horzSpace2" presStyleCnt="0"/>
      <dgm:spPr/>
    </dgm:pt>
    <dgm:pt modelId="{2B0B4DA0-A741-4FE5-868A-F1F18A29459A}" type="pres">
      <dgm:prSet presAssocID="{32D448AB-52BC-4D9F-BF7C-7EC713A91F32}" presName="tx2" presStyleLbl="revTx" presStyleIdx="4" presStyleCnt="5"/>
      <dgm:spPr/>
      <dgm:t>
        <a:bodyPr/>
        <a:lstStyle/>
        <a:p>
          <a:endParaRPr lang="pl-PL"/>
        </a:p>
      </dgm:t>
    </dgm:pt>
    <dgm:pt modelId="{E7D6CD2D-9B91-49B4-B918-9B073A85C988}" type="pres">
      <dgm:prSet presAssocID="{32D448AB-52BC-4D9F-BF7C-7EC713A91F32}" presName="vert2" presStyleCnt="0"/>
      <dgm:spPr/>
    </dgm:pt>
    <dgm:pt modelId="{AADA0FE6-C1E9-4086-B452-457FA958D20E}" type="pres">
      <dgm:prSet presAssocID="{32D448AB-52BC-4D9F-BF7C-7EC713A91F32}" presName="thinLine2b" presStyleLbl="callout" presStyleIdx="3" presStyleCnt="4"/>
      <dgm:spPr/>
    </dgm:pt>
    <dgm:pt modelId="{BE26266C-8B97-4B6E-BAC5-2C2479F0E166}" type="pres">
      <dgm:prSet presAssocID="{32D448AB-52BC-4D9F-BF7C-7EC713A91F32}" presName="vertSpace2b" presStyleCnt="0"/>
      <dgm:spPr/>
    </dgm:pt>
  </dgm:ptLst>
  <dgm:cxnLst>
    <dgm:cxn modelId="{44FD31C2-E0C1-4B8E-B75A-4960C9570C76}" type="presOf" srcId="{897B9DF6-570A-4781-9028-24704BB1C952}" destId="{E7649B0F-1C87-4758-9A01-96C36AA2FA9A}" srcOrd="0" destOrd="0" presId="urn:microsoft.com/office/officeart/2008/layout/LinedList"/>
    <dgm:cxn modelId="{5202BAD1-1938-4109-BC61-CC116569A9DE}" type="presOf" srcId="{87C0132B-7AB0-4098-B9AD-6FB374F29B82}" destId="{75B9CAC9-9887-4762-9469-615331A44769}" srcOrd="0" destOrd="0" presId="urn:microsoft.com/office/officeart/2008/layout/LinedList"/>
    <dgm:cxn modelId="{596F9031-DFE3-4E51-9E7A-A400F81CF0C3}" type="presOf" srcId="{F8C41047-E50E-490D-B3A9-408D25CBE723}" destId="{C1F317EB-1492-4EE4-97E1-22211FABA1FF}" srcOrd="0" destOrd="0" presId="urn:microsoft.com/office/officeart/2008/layout/LinedList"/>
    <dgm:cxn modelId="{590EF151-E9F3-4EC2-BA49-CB70E178FE02}" srcId="{F8C41047-E50E-490D-B3A9-408D25CBE723}" destId="{F2E98990-6064-4ECE-BE85-28D75D7604DD}" srcOrd="1" destOrd="0" parTransId="{D57C6322-F40F-4F80-857D-FEC42F59F394}" sibTransId="{D881220C-B7C3-46FF-92E1-4786243EF1DB}"/>
    <dgm:cxn modelId="{E8F435EC-ED8F-4248-A0F8-80C0FD4F36C6}" type="presOf" srcId="{F2E98990-6064-4ECE-BE85-28D75D7604DD}" destId="{0E104A57-A4FD-4E02-9305-F755C9D4F342}" srcOrd="0" destOrd="0" presId="urn:microsoft.com/office/officeart/2008/layout/LinedList"/>
    <dgm:cxn modelId="{14E1A503-1C21-435C-927E-47EF6EAF7232}" type="presOf" srcId="{32D448AB-52BC-4D9F-BF7C-7EC713A91F32}" destId="{2B0B4DA0-A741-4FE5-868A-F1F18A29459A}" srcOrd="0" destOrd="0" presId="urn:microsoft.com/office/officeart/2008/layout/LinedList"/>
    <dgm:cxn modelId="{FCABC623-4605-4507-9AA6-3B2195EC2531}" srcId="{F8C41047-E50E-490D-B3A9-408D25CBE723}" destId="{2DC892D4-5ADC-4128-B545-728B18CC0A3C}" srcOrd="0" destOrd="0" parTransId="{B75E9A9A-6D78-4CB7-ADD7-4CAECA910C99}" sibTransId="{CC443621-2C4D-4DF4-AE87-467DD4BE3581}"/>
    <dgm:cxn modelId="{86EE5567-5FCE-4A34-AD18-259B8AFE4085}" srcId="{F8C41047-E50E-490D-B3A9-408D25CBE723}" destId="{87C0132B-7AB0-4098-B9AD-6FB374F29B82}" srcOrd="2" destOrd="0" parTransId="{F592F386-5DC1-4403-986F-914C283A02AA}" sibTransId="{F79E4197-1524-4CED-9D7D-324AB5089E86}"/>
    <dgm:cxn modelId="{5DBB3AB7-5FAA-42BF-B653-7F15DEE04D6F}" type="presOf" srcId="{2DC892D4-5ADC-4128-B545-728B18CC0A3C}" destId="{7A7A4525-E699-461E-8F0A-0BC58F405C47}" srcOrd="0" destOrd="0" presId="urn:microsoft.com/office/officeart/2008/layout/LinedList"/>
    <dgm:cxn modelId="{7BA8EE30-112B-44BD-A0F5-7E2C14617888}" srcId="{F8C41047-E50E-490D-B3A9-408D25CBE723}" destId="{32D448AB-52BC-4D9F-BF7C-7EC713A91F32}" srcOrd="3" destOrd="0" parTransId="{37B2A35E-FCA7-443A-915A-59EF6F71F2A1}" sibTransId="{36312B89-610E-42A3-8F98-21008DD0328B}"/>
    <dgm:cxn modelId="{7C0A3D7F-6BF5-4AFE-8817-B1DC3378FCF0}" srcId="{897B9DF6-570A-4781-9028-24704BB1C952}" destId="{F8C41047-E50E-490D-B3A9-408D25CBE723}" srcOrd="0" destOrd="0" parTransId="{F6B91471-BBF7-40CB-AEDC-8618626E39DC}" sibTransId="{BC53E1AB-905C-4BE1-84E9-EFC49444E118}"/>
    <dgm:cxn modelId="{6CF55BE1-C77E-4656-B89A-AA01BE9CE206}" type="presParOf" srcId="{E7649B0F-1C87-4758-9A01-96C36AA2FA9A}" destId="{9991B7AF-F095-4659-B8B4-5EE231B88716}" srcOrd="0" destOrd="0" presId="urn:microsoft.com/office/officeart/2008/layout/LinedList"/>
    <dgm:cxn modelId="{BD86A766-A871-4A77-8185-9DA3F75B81E6}" type="presParOf" srcId="{E7649B0F-1C87-4758-9A01-96C36AA2FA9A}" destId="{61121FBD-E3FA-47E3-8A83-57CDA8855C5F}" srcOrd="1" destOrd="0" presId="urn:microsoft.com/office/officeart/2008/layout/LinedList"/>
    <dgm:cxn modelId="{D0AB5CE3-4A71-4C3B-9DB7-7C205FF44189}" type="presParOf" srcId="{61121FBD-E3FA-47E3-8A83-57CDA8855C5F}" destId="{C1F317EB-1492-4EE4-97E1-22211FABA1FF}" srcOrd="0" destOrd="0" presId="urn:microsoft.com/office/officeart/2008/layout/LinedList"/>
    <dgm:cxn modelId="{D9761899-AE65-42C8-A367-9E1F70A4BC00}" type="presParOf" srcId="{61121FBD-E3FA-47E3-8A83-57CDA8855C5F}" destId="{ACDCF2AE-8E19-4BBC-AC2C-2A1A065A4CF4}" srcOrd="1" destOrd="0" presId="urn:microsoft.com/office/officeart/2008/layout/LinedList"/>
    <dgm:cxn modelId="{1C74277A-0E55-4D4A-9563-239689E5BD77}" type="presParOf" srcId="{ACDCF2AE-8E19-4BBC-AC2C-2A1A065A4CF4}" destId="{CE2559E9-BDF8-4CF9-935F-18A2F9A6911F}" srcOrd="0" destOrd="0" presId="urn:microsoft.com/office/officeart/2008/layout/LinedList"/>
    <dgm:cxn modelId="{BEDE0F2A-2AEB-4E6D-8B6E-A2F685FC4629}" type="presParOf" srcId="{ACDCF2AE-8E19-4BBC-AC2C-2A1A065A4CF4}" destId="{F690B59A-732B-4225-A8E0-395BFC59E559}" srcOrd="1" destOrd="0" presId="urn:microsoft.com/office/officeart/2008/layout/LinedList"/>
    <dgm:cxn modelId="{B0BFEF11-6DFE-45A9-A512-548F1AB3C756}" type="presParOf" srcId="{F690B59A-732B-4225-A8E0-395BFC59E559}" destId="{3A6D31D9-AEF8-4E77-B01C-B34F8500DBEB}" srcOrd="0" destOrd="0" presId="urn:microsoft.com/office/officeart/2008/layout/LinedList"/>
    <dgm:cxn modelId="{F6377B2C-1A61-4D91-9784-D9F2B8F3C43D}" type="presParOf" srcId="{F690B59A-732B-4225-A8E0-395BFC59E559}" destId="{7A7A4525-E699-461E-8F0A-0BC58F405C47}" srcOrd="1" destOrd="0" presId="urn:microsoft.com/office/officeart/2008/layout/LinedList"/>
    <dgm:cxn modelId="{9270BBB1-DFD6-4C3A-8A11-FE4A6AF3CE11}" type="presParOf" srcId="{F690B59A-732B-4225-A8E0-395BFC59E559}" destId="{D36080DD-C1E3-4022-91A7-A43BD8BCA2A4}" srcOrd="2" destOrd="0" presId="urn:microsoft.com/office/officeart/2008/layout/LinedList"/>
    <dgm:cxn modelId="{45A1405F-EFBE-4173-9AF0-A9B87B643E03}" type="presParOf" srcId="{ACDCF2AE-8E19-4BBC-AC2C-2A1A065A4CF4}" destId="{99897106-285E-4810-9DE4-2B2FDCA0BF2B}" srcOrd="2" destOrd="0" presId="urn:microsoft.com/office/officeart/2008/layout/LinedList"/>
    <dgm:cxn modelId="{D4217825-3A63-4CC5-99BB-AACC52F65BC0}" type="presParOf" srcId="{ACDCF2AE-8E19-4BBC-AC2C-2A1A065A4CF4}" destId="{436CD290-3B09-4220-A441-22F202E0FF33}" srcOrd="3" destOrd="0" presId="urn:microsoft.com/office/officeart/2008/layout/LinedList"/>
    <dgm:cxn modelId="{320577E1-E0C0-4BA3-9CBD-D1F969A7EF19}" type="presParOf" srcId="{ACDCF2AE-8E19-4BBC-AC2C-2A1A065A4CF4}" destId="{A417C67F-592C-4F5E-A3DD-6F23BD738D39}" srcOrd="4" destOrd="0" presId="urn:microsoft.com/office/officeart/2008/layout/LinedList"/>
    <dgm:cxn modelId="{89AB3019-37E5-4FEA-A13E-F87DC0D12328}" type="presParOf" srcId="{A417C67F-592C-4F5E-A3DD-6F23BD738D39}" destId="{45D91C08-860F-478D-B834-A8F8E204382A}" srcOrd="0" destOrd="0" presId="urn:microsoft.com/office/officeart/2008/layout/LinedList"/>
    <dgm:cxn modelId="{B47DFD2F-1588-4D55-9F9F-4530E9A4BDC1}" type="presParOf" srcId="{A417C67F-592C-4F5E-A3DD-6F23BD738D39}" destId="{0E104A57-A4FD-4E02-9305-F755C9D4F342}" srcOrd="1" destOrd="0" presId="urn:microsoft.com/office/officeart/2008/layout/LinedList"/>
    <dgm:cxn modelId="{887CF75A-46D8-484C-BFB1-3382BB5B8E56}" type="presParOf" srcId="{A417C67F-592C-4F5E-A3DD-6F23BD738D39}" destId="{0761BC38-BA3E-4DAE-AFFC-B81ADA4F5350}" srcOrd="2" destOrd="0" presId="urn:microsoft.com/office/officeart/2008/layout/LinedList"/>
    <dgm:cxn modelId="{987A92E6-3636-45E1-8985-750852C8CA3D}" type="presParOf" srcId="{ACDCF2AE-8E19-4BBC-AC2C-2A1A065A4CF4}" destId="{05E665C7-BF50-4DC0-B31C-B7609A3AA313}" srcOrd="5" destOrd="0" presId="urn:microsoft.com/office/officeart/2008/layout/LinedList"/>
    <dgm:cxn modelId="{9B0713AD-A449-4C45-A56B-BD58D9D1F086}" type="presParOf" srcId="{ACDCF2AE-8E19-4BBC-AC2C-2A1A065A4CF4}" destId="{0D2CFDB1-5E57-4FD6-85D1-5E2ABB033E30}" srcOrd="6" destOrd="0" presId="urn:microsoft.com/office/officeart/2008/layout/LinedList"/>
    <dgm:cxn modelId="{A9E2FC4C-AAC6-4B45-BDEB-05C11991BC7F}" type="presParOf" srcId="{ACDCF2AE-8E19-4BBC-AC2C-2A1A065A4CF4}" destId="{2E3993AD-EB2A-4302-A37D-A4F3BF6E2310}" srcOrd="7" destOrd="0" presId="urn:microsoft.com/office/officeart/2008/layout/LinedList"/>
    <dgm:cxn modelId="{D4AED7FB-C9E3-459D-ABC1-C20BC6A16CC3}" type="presParOf" srcId="{2E3993AD-EB2A-4302-A37D-A4F3BF6E2310}" destId="{5C34B19C-3BCE-4CC2-A61C-8B8701643C7E}" srcOrd="0" destOrd="0" presId="urn:microsoft.com/office/officeart/2008/layout/LinedList"/>
    <dgm:cxn modelId="{8B836293-5873-4BC1-A03B-5E172918CA25}" type="presParOf" srcId="{2E3993AD-EB2A-4302-A37D-A4F3BF6E2310}" destId="{75B9CAC9-9887-4762-9469-615331A44769}" srcOrd="1" destOrd="0" presId="urn:microsoft.com/office/officeart/2008/layout/LinedList"/>
    <dgm:cxn modelId="{AE5F18B3-3825-4A5A-98B9-BBEEFDAB0B38}" type="presParOf" srcId="{2E3993AD-EB2A-4302-A37D-A4F3BF6E2310}" destId="{7754F1D1-9384-4E1C-A037-17DAE0EBDE68}" srcOrd="2" destOrd="0" presId="urn:microsoft.com/office/officeart/2008/layout/LinedList"/>
    <dgm:cxn modelId="{BF5046A0-3F92-424D-9E75-A347DCD9659C}" type="presParOf" srcId="{ACDCF2AE-8E19-4BBC-AC2C-2A1A065A4CF4}" destId="{CD75CCB5-B413-4089-A36D-B967F5E40865}" srcOrd="8" destOrd="0" presId="urn:microsoft.com/office/officeart/2008/layout/LinedList"/>
    <dgm:cxn modelId="{AA93AB0D-CB6E-4C90-B3C2-2452747A8EA3}" type="presParOf" srcId="{ACDCF2AE-8E19-4BBC-AC2C-2A1A065A4CF4}" destId="{B6BEDAC6-682C-433D-A62C-657468B2A76F}" srcOrd="9" destOrd="0" presId="urn:microsoft.com/office/officeart/2008/layout/LinedList"/>
    <dgm:cxn modelId="{53F85D3E-C634-4C62-AF06-ED8082F07859}" type="presParOf" srcId="{ACDCF2AE-8E19-4BBC-AC2C-2A1A065A4CF4}" destId="{630B581A-D564-4F0F-8720-82B8A8EFF70E}" srcOrd="10" destOrd="0" presId="urn:microsoft.com/office/officeart/2008/layout/LinedList"/>
    <dgm:cxn modelId="{13E2D2AE-0E2E-48EC-AB6C-2AC79F619576}" type="presParOf" srcId="{630B581A-D564-4F0F-8720-82B8A8EFF70E}" destId="{E44246AD-3B6A-4C80-A9FF-AD1C9BF6FF19}" srcOrd="0" destOrd="0" presId="urn:microsoft.com/office/officeart/2008/layout/LinedList"/>
    <dgm:cxn modelId="{E690F6CF-6E68-48B9-917D-EA48FAB23C4E}" type="presParOf" srcId="{630B581A-D564-4F0F-8720-82B8A8EFF70E}" destId="{2B0B4DA0-A741-4FE5-868A-F1F18A29459A}" srcOrd="1" destOrd="0" presId="urn:microsoft.com/office/officeart/2008/layout/LinedList"/>
    <dgm:cxn modelId="{008AC254-320D-48AC-AAAC-453448E38840}" type="presParOf" srcId="{630B581A-D564-4F0F-8720-82B8A8EFF70E}" destId="{E7D6CD2D-9B91-49B4-B918-9B073A85C988}" srcOrd="2" destOrd="0" presId="urn:microsoft.com/office/officeart/2008/layout/LinedList"/>
    <dgm:cxn modelId="{085BA922-EF67-4B79-9F74-F9FCEAF2D542}" type="presParOf" srcId="{ACDCF2AE-8E19-4BBC-AC2C-2A1A065A4CF4}" destId="{AADA0FE6-C1E9-4086-B452-457FA958D20E}" srcOrd="11" destOrd="0" presId="urn:microsoft.com/office/officeart/2008/layout/LinedList"/>
    <dgm:cxn modelId="{9DFB5962-0071-44D4-B107-89CB569D5CEF}" type="presParOf" srcId="{ACDCF2AE-8E19-4BBC-AC2C-2A1A065A4CF4}" destId="{BE26266C-8B97-4B6E-BAC5-2C2479F0E166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D0B969-70BC-46C4-BC1D-B96996B37CD1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766909D-2079-4AF0-B7DD-E4AAB7185909}">
      <dgm:prSet phldrT="[Tekst]"/>
      <dgm:spPr/>
      <dgm:t>
        <a:bodyPr/>
        <a:lstStyle/>
        <a:p>
          <a:r>
            <a:rPr lang="pl-PL" dirty="0" smtClean="0"/>
            <a:t>Przemysł mody to nie tylko pokazy mody, projektowanie ubiorów, wybiegi, kolekcje, </a:t>
          </a:r>
          <a:r>
            <a:rPr lang="pl-PL" dirty="0" smtClean="0"/>
            <a:t/>
          </a:r>
          <a:br>
            <a:rPr lang="pl-PL" dirty="0" smtClean="0"/>
          </a:br>
          <a:r>
            <a:rPr lang="pl-PL" b="1" dirty="0" smtClean="0"/>
            <a:t>to </a:t>
          </a:r>
          <a:r>
            <a:rPr lang="pl-PL" b="1" dirty="0" smtClean="0"/>
            <a:t>przede </a:t>
          </a:r>
          <a:r>
            <a:rPr lang="pl-PL" b="1" dirty="0" smtClean="0"/>
            <a:t>wszystkim: </a:t>
          </a:r>
          <a:endParaRPr lang="pl-PL" b="1" dirty="0"/>
        </a:p>
      </dgm:t>
    </dgm:pt>
    <dgm:pt modelId="{F616DDE1-2D16-45DA-A590-3C1A57581943}" type="parTrans" cxnId="{BAA7E2A2-B9DE-4BD0-9A5B-DC468290784C}">
      <dgm:prSet/>
      <dgm:spPr/>
      <dgm:t>
        <a:bodyPr/>
        <a:lstStyle/>
        <a:p>
          <a:endParaRPr lang="pl-PL"/>
        </a:p>
      </dgm:t>
    </dgm:pt>
    <dgm:pt modelId="{CDEBC957-0C71-4E1E-993F-D0392F5C9FD5}" type="sibTrans" cxnId="{BAA7E2A2-B9DE-4BD0-9A5B-DC468290784C}">
      <dgm:prSet/>
      <dgm:spPr/>
      <dgm:t>
        <a:bodyPr/>
        <a:lstStyle/>
        <a:p>
          <a:endParaRPr lang="pl-PL"/>
        </a:p>
      </dgm:t>
    </dgm:pt>
    <dgm:pt modelId="{DC19D0AF-4A6A-4BA3-9D59-1FEC90FC35F4}">
      <dgm:prSet phldrT="[Tekst]"/>
      <dgm:spPr/>
      <dgm:t>
        <a:bodyPr/>
        <a:lstStyle/>
        <a:p>
          <a:r>
            <a:rPr lang="pl-PL" dirty="0" smtClean="0">
              <a:solidFill>
                <a:srgbClr val="C00000"/>
              </a:solidFill>
            </a:rPr>
            <a:t>specjalistyczna wiedza</a:t>
          </a:r>
          <a:endParaRPr lang="pl-PL" dirty="0">
            <a:solidFill>
              <a:srgbClr val="C00000"/>
            </a:solidFill>
          </a:endParaRPr>
        </a:p>
      </dgm:t>
    </dgm:pt>
    <dgm:pt modelId="{146C4B81-98D1-4960-A2CE-D880595BCAA3}" type="parTrans" cxnId="{E1D0D112-6551-4647-A101-20D6392D51C1}">
      <dgm:prSet/>
      <dgm:spPr/>
      <dgm:t>
        <a:bodyPr/>
        <a:lstStyle/>
        <a:p>
          <a:endParaRPr lang="pl-PL"/>
        </a:p>
      </dgm:t>
    </dgm:pt>
    <dgm:pt modelId="{B0B1BFE4-1F08-483A-BA8D-DEC4E6EDE6C5}" type="sibTrans" cxnId="{E1D0D112-6551-4647-A101-20D6392D51C1}">
      <dgm:prSet/>
      <dgm:spPr/>
      <dgm:t>
        <a:bodyPr/>
        <a:lstStyle/>
        <a:p>
          <a:endParaRPr lang="pl-PL"/>
        </a:p>
      </dgm:t>
    </dgm:pt>
    <dgm:pt modelId="{06D93B49-C9AC-478D-90F9-69D86F383254}">
      <dgm:prSet phldrT="[Tekst]"/>
      <dgm:spPr/>
      <dgm:t>
        <a:bodyPr/>
        <a:lstStyle/>
        <a:p>
          <a:r>
            <a:rPr lang="pl-PL" dirty="0" smtClean="0">
              <a:solidFill>
                <a:srgbClr val="C00000"/>
              </a:solidFill>
            </a:rPr>
            <a:t>unikatowe umiejętności praktyczne</a:t>
          </a:r>
          <a:endParaRPr lang="pl-PL" dirty="0">
            <a:solidFill>
              <a:srgbClr val="C00000"/>
            </a:solidFill>
          </a:endParaRPr>
        </a:p>
      </dgm:t>
    </dgm:pt>
    <dgm:pt modelId="{A29E6A3E-A75C-4435-A7FE-CA292847E16F}" type="parTrans" cxnId="{C6A7B2B9-5E88-4CED-B7B1-0A3C5BD1558D}">
      <dgm:prSet/>
      <dgm:spPr/>
      <dgm:t>
        <a:bodyPr/>
        <a:lstStyle/>
        <a:p>
          <a:endParaRPr lang="pl-PL"/>
        </a:p>
      </dgm:t>
    </dgm:pt>
    <dgm:pt modelId="{DBC6E532-DE57-47B9-9F39-05D76353A3AA}" type="sibTrans" cxnId="{C6A7B2B9-5E88-4CED-B7B1-0A3C5BD1558D}">
      <dgm:prSet/>
      <dgm:spPr/>
      <dgm:t>
        <a:bodyPr/>
        <a:lstStyle/>
        <a:p>
          <a:endParaRPr lang="pl-PL"/>
        </a:p>
      </dgm:t>
    </dgm:pt>
    <dgm:pt modelId="{5BBC4A8A-8ED6-45E0-9B76-FCC7321B8E38}">
      <dgm:prSet phldrT="[Tekst]"/>
      <dgm:spPr/>
      <dgm:t>
        <a:bodyPr/>
        <a:lstStyle/>
        <a:p>
          <a:r>
            <a:rPr lang="pl-PL" dirty="0" smtClean="0">
              <a:solidFill>
                <a:srgbClr val="C00000"/>
              </a:solidFill>
            </a:rPr>
            <a:t>nowoczesność i innowacje</a:t>
          </a:r>
          <a:endParaRPr lang="pl-PL" dirty="0">
            <a:solidFill>
              <a:srgbClr val="C00000"/>
            </a:solidFill>
          </a:endParaRPr>
        </a:p>
      </dgm:t>
    </dgm:pt>
    <dgm:pt modelId="{3744C431-95B9-4172-ACC4-BA7BB4A0FABC}" type="parTrans" cxnId="{F78FB715-7623-43FE-83FC-F0AB51208BC0}">
      <dgm:prSet/>
      <dgm:spPr/>
      <dgm:t>
        <a:bodyPr/>
        <a:lstStyle/>
        <a:p>
          <a:endParaRPr lang="pl-PL"/>
        </a:p>
      </dgm:t>
    </dgm:pt>
    <dgm:pt modelId="{F4F9BB71-28E5-4954-A224-EDE15321654C}" type="sibTrans" cxnId="{F78FB715-7623-43FE-83FC-F0AB51208BC0}">
      <dgm:prSet/>
      <dgm:spPr/>
      <dgm:t>
        <a:bodyPr/>
        <a:lstStyle/>
        <a:p>
          <a:endParaRPr lang="pl-PL"/>
        </a:p>
      </dgm:t>
    </dgm:pt>
    <dgm:pt modelId="{F12BBCFC-BA73-4DD3-B08F-D308E090C320}" type="pres">
      <dgm:prSet presAssocID="{E8D0B969-70BC-46C4-BC1D-B96996B37CD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B8782476-055D-4A19-A4FA-206E156FDF1B}" type="pres">
      <dgm:prSet presAssocID="{D766909D-2079-4AF0-B7DD-E4AAB7185909}" presName="thickLine" presStyleLbl="alignNode1" presStyleIdx="0" presStyleCnt="1"/>
      <dgm:spPr/>
    </dgm:pt>
    <dgm:pt modelId="{725ECC6E-645C-4160-8436-A800C4415471}" type="pres">
      <dgm:prSet presAssocID="{D766909D-2079-4AF0-B7DD-E4AAB7185909}" presName="horz1" presStyleCnt="0"/>
      <dgm:spPr/>
    </dgm:pt>
    <dgm:pt modelId="{9BB84D74-6FB5-43CF-97E5-80E120C56D86}" type="pres">
      <dgm:prSet presAssocID="{D766909D-2079-4AF0-B7DD-E4AAB7185909}" presName="tx1" presStyleLbl="revTx" presStyleIdx="0" presStyleCnt="4"/>
      <dgm:spPr/>
      <dgm:t>
        <a:bodyPr/>
        <a:lstStyle/>
        <a:p>
          <a:endParaRPr lang="pl-PL"/>
        </a:p>
      </dgm:t>
    </dgm:pt>
    <dgm:pt modelId="{D9D1E71C-F85E-4033-BB1F-66A7C5B52CD6}" type="pres">
      <dgm:prSet presAssocID="{D766909D-2079-4AF0-B7DD-E4AAB7185909}" presName="vert1" presStyleCnt="0"/>
      <dgm:spPr/>
    </dgm:pt>
    <dgm:pt modelId="{3D940769-153F-4F72-8A35-D01278A04249}" type="pres">
      <dgm:prSet presAssocID="{DC19D0AF-4A6A-4BA3-9D59-1FEC90FC35F4}" presName="vertSpace2a" presStyleCnt="0"/>
      <dgm:spPr/>
    </dgm:pt>
    <dgm:pt modelId="{86A90212-168E-4077-BE14-3736CC9CF054}" type="pres">
      <dgm:prSet presAssocID="{DC19D0AF-4A6A-4BA3-9D59-1FEC90FC35F4}" presName="horz2" presStyleCnt="0"/>
      <dgm:spPr/>
    </dgm:pt>
    <dgm:pt modelId="{C09CF0EA-10DE-4F97-9C78-247B8F011546}" type="pres">
      <dgm:prSet presAssocID="{DC19D0AF-4A6A-4BA3-9D59-1FEC90FC35F4}" presName="horzSpace2" presStyleCnt="0"/>
      <dgm:spPr/>
    </dgm:pt>
    <dgm:pt modelId="{B668FFF3-BD7C-4B47-BEB6-3C8FAC82C885}" type="pres">
      <dgm:prSet presAssocID="{DC19D0AF-4A6A-4BA3-9D59-1FEC90FC35F4}" presName="tx2" presStyleLbl="revTx" presStyleIdx="1" presStyleCnt="4"/>
      <dgm:spPr/>
      <dgm:t>
        <a:bodyPr/>
        <a:lstStyle/>
        <a:p>
          <a:endParaRPr lang="pl-PL"/>
        </a:p>
      </dgm:t>
    </dgm:pt>
    <dgm:pt modelId="{ABB6EC2F-C0EF-4BA9-98CD-F20DDDA10E96}" type="pres">
      <dgm:prSet presAssocID="{DC19D0AF-4A6A-4BA3-9D59-1FEC90FC35F4}" presName="vert2" presStyleCnt="0"/>
      <dgm:spPr/>
    </dgm:pt>
    <dgm:pt modelId="{961703FC-334D-4BD8-9565-17122F804DDC}" type="pres">
      <dgm:prSet presAssocID="{DC19D0AF-4A6A-4BA3-9D59-1FEC90FC35F4}" presName="thinLine2b" presStyleLbl="callout" presStyleIdx="0" presStyleCnt="3"/>
      <dgm:spPr/>
    </dgm:pt>
    <dgm:pt modelId="{18F55481-63B7-4C7B-B94C-BE259EF30BCB}" type="pres">
      <dgm:prSet presAssocID="{DC19D0AF-4A6A-4BA3-9D59-1FEC90FC35F4}" presName="vertSpace2b" presStyleCnt="0"/>
      <dgm:spPr/>
    </dgm:pt>
    <dgm:pt modelId="{C83ECF93-FF75-4074-838E-69DF2F05C505}" type="pres">
      <dgm:prSet presAssocID="{06D93B49-C9AC-478D-90F9-69D86F383254}" presName="horz2" presStyleCnt="0"/>
      <dgm:spPr/>
    </dgm:pt>
    <dgm:pt modelId="{FDD483CB-3AFC-4E9B-B0D4-17D4FCCBF87A}" type="pres">
      <dgm:prSet presAssocID="{06D93B49-C9AC-478D-90F9-69D86F383254}" presName="horzSpace2" presStyleCnt="0"/>
      <dgm:spPr/>
    </dgm:pt>
    <dgm:pt modelId="{CCE9CB72-E2C5-483B-BADA-E8C769094D87}" type="pres">
      <dgm:prSet presAssocID="{06D93B49-C9AC-478D-90F9-69D86F383254}" presName="tx2" presStyleLbl="revTx" presStyleIdx="2" presStyleCnt="4"/>
      <dgm:spPr/>
      <dgm:t>
        <a:bodyPr/>
        <a:lstStyle/>
        <a:p>
          <a:endParaRPr lang="pl-PL"/>
        </a:p>
      </dgm:t>
    </dgm:pt>
    <dgm:pt modelId="{1B08F171-E11A-4D1E-B188-04CE0E95C34F}" type="pres">
      <dgm:prSet presAssocID="{06D93B49-C9AC-478D-90F9-69D86F383254}" presName="vert2" presStyleCnt="0"/>
      <dgm:spPr/>
    </dgm:pt>
    <dgm:pt modelId="{91FCC9A8-3C78-4AC6-B330-AE5F12447A12}" type="pres">
      <dgm:prSet presAssocID="{06D93B49-C9AC-478D-90F9-69D86F383254}" presName="thinLine2b" presStyleLbl="callout" presStyleIdx="1" presStyleCnt="3"/>
      <dgm:spPr/>
    </dgm:pt>
    <dgm:pt modelId="{8E34B6F5-5C7E-4CAF-AB35-7E064EA1994D}" type="pres">
      <dgm:prSet presAssocID="{06D93B49-C9AC-478D-90F9-69D86F383254}" presName="vertSpace2b" presStyleCnt="0"/>
      <dgm:spPr/>
    </dgm:pt>
    <dgm:pt modelId="{F6811241-05C4-4913-B0A5-C52913122DF4}" type="pres">
      <dgm:prSet presAssocID="{5BBC4A8A-8ED6-45E0-9B76-FCC7321B8E38}" presName="horz2" presStyleCnt="0"/>
      <dgm:spPr/>
    </dgm:pt>
    <dgm:pt modelId="{E39BF6A4-803A-4EE8-8D06-0738136F656B}" type="pres">
      <dgm:prSet presAssocID="{5BBC4A8A-8ED6-45E0-9B76-FCC7321B8E38}" presName="horzSpace2" presStyleCnt="0"/>
      <dgm:spPr/>
    </dgm:pt>
    <dgm:pt modelId="{6CE397B0-BE62-4573-AFF5-FB701A6EF61A}" type="pres">
      <dgm:prSet presAssocID="{5BBC4A8A-8ED6-45E0-9B76-FCC7321B8E38}" presName="tx2" presStyleLbl="revTx" presStyleIdx="3" presStyleCnt="4"/>
      <dgm:spPr/>
      <dgm:t>
        <a:bodyPr/>
        <a:lstStyle/>
        <a:p>
          <a:endParaRPr lang="pl-PL"/>
        </a:p>
      </dgm:t>
    </dgm:pt>
    <dgm:pt modelId="{16FF022F-B8DD-4DB1-9A07-C2CCCF1568A8}" type="pres">
      <dgm:prSet presAssocID="{5BBC4A8A-8ED6-45E0-9B76-FCC7321B8E38}" presName="vert2" presStyleCnt="0"/>
      <dgm:spPr/>
    </dgm:pt>
    <dgm:pt modelId="{E9FC6AE5-6A77-415D-BCB3-7F0E17CA0327}" type="pres">
      <dgm:prSet presAssocID="{5BBC4A8A-8ED6-45E0-9B76-FCC7321B8E38}" presName="thinLine2b" presStyleLbl="callout" presStyleIdx="2" presStyleCnt="3"/>
      <dgm:spPr/>
    </dgm:pt>
    <dgm:pt modelId="{D753D4E1-0C4D-4181-AA74-560B647CA99F}" type="pres">
      <dgm:prSet presAssocID="{5BBC4A8A-8ED6-45E0-9B76-FCC7321B8E38}" presName="vertSpace2b" presStyleCnt="0"/>
      <dgm:spPr/>
    </dgm:pt>
  </dgm:ptLst>
  <dgm:cxnLst>
    <dgm:cxn modelId="{E1D0D112-6551-4647-A101-20D6392D51C1}" srcId="{D766909D-2079-4AF0-B7DD-E4AAB7185909}" destId="{DC19D0AF-4A6A-4BA3-9D59-1FEC90FC35F4}" srcOrd="0" destOrd="0" parTransId="{146C4B81-98D1-4960-A2CE-D880595BCAA3}" sibTransId="{B0B1BFE4-1F08-483A-BA8D-DEC4E6EDE6C5}"/>
    <dgm:cxn modelId="{BAA7E2A2-B9DE-4BD0-9A5B-DC468290784C}" srcId="{E8D0B969-70BC-46C4-BC1D-B96996B37CD1}" destId="{D766909D-2079-4AF0-B7DD-E4AAB7185909}" srcOrd="0" destOrd="0" parTransId="{F616DDE1-2D16-45DA-A590-3C1A57581943}" sibTransId="{CDEBC957-0C71-4E1E-993F-D0392F5C9FD5}"/>
    <dgm:cxn modelId="{6CC12B10-9543-4AC0-89B6-ECC052DFB3FE}" type="presOf" srcId="{06D93B49-C9AC-478D-90F9-69D86F383254}" destId="{CCE9CB72-E2C5-483B-BADA-E8C769094D87}" srcOrd="0" destOrd="0" presId="urn:microsoft.com/office/officeart/2008/layout/LinedList"/>
    <dgm:cxn modelId="{F78FB715-7623-43FE-83FC-F0AB51208BC0}" srcId="{D766909D-2079-4AF0-B7DD-E4AAB7185909}" destId="{5BBC4A8A-8ED6-45E0-9B76-FCC7321B8E38}" srcOrd="2" destOrd="0" parTransId="{3744C431-95B9-4172-ACC4-BA7BB4A0FABC}" sibTransId="{F4F9BB71-28E5-4954-A224-EDE15321654C}"/>
    <dgm:cxn modelId="{A803EB3A-0520-4680-95AE-4171B661EDDB}" type="presOf" srcId="{DC19D0AF-4A6A-4BA3-9D59-1FEC90FC35F4}" destId="{B668FFF3-BD7C-4B47-BEB6-3C8FAC82C885}" srcOrd="0" destOrd="0" presId="urn:microsoft.com/office/officeart/2008/layout/LinedList"/>
    <dgm:cxn modelId="{9397B560-59D4-4A52-AAF6-DE718E757D15}" type="presOf" srcId="{5BBC4A8A-8ED6-45E0-9B76-FCC7321B8E38}" destId="{6CE397B0-BE62-4573-AFF5-FB701A6EF61A}" srcOrd="0" destOrd="0" presId="urn:microsoft.com/office/officeart/2008/layout/LinedList"/>
    <dgm:cxn modelId="{C6A7B2B9-5E88-4CED-B7B1-0A3C5BD1558D}" srcId="{D766909D-2079-4AF0-B7DD-E4AAB7185909}" destId="{06D93B49-C9AC-478D-90F9-69D86F383254}" srcOrd="1" destOrd="0" parTransId="{A29E6A3E-A75C-4435-A7FE-CA292847E16F}" sibTransId="{DBC6E532-DE57-47B9-9F39-05D76353A3AA}"/>
    <dgm:cxn modelId="{5F3713B3-C367-489C-B6A9-04ADAF8797C6}" type="presOf" srcId="{E8D0B969-70BC-46C4-BC1D-B96996B37CD1}" destId="{F12BBCFC-BA73-4DD3-B08F-D308E090C320}" srcOrd="0" destOrd="0" presId="urn:microsoft.com/office/officeart/2008/layout/LinedList"/>
    <dgm:cxn modelId="{E27006CB-F10F-4FBF-9F18-E7F10A0756BC}" type="presOf" srcId="{D766909D-2079-4AF0-B7DD-E4AAB7185909}" destId="{9BB84D74-6FB5-43CF-97E5-80E120C56D86}" srcOrd="0" destOrd="0" presId="urn:microsoft.com/office/officeart/2008/layout/LinedList"/>
    <dgm:cxn modelId="{CBCDBE1B-B9E5-4773-951E-A7F9872A60F5}" type="presParOf" srcId="{F12BBCFC-BA73-4DD3-B08F-D308E090C320}" destId="{B8782476-055D-4A19-A4FA-206E156FDF1B}" srcOrd="0" destOrd="0" presId="urn:microsoft.com/office/officeart/2008/layout/LinedList"/>
    <dgm:cxn modelId="{7E17DDDA-1F16-4D91-BCC2-87EB6C0E8204}" type="presParOf" srcId="{F12BBCFC-BA73-4DD3-B08F-D308E090C320}" destId="{725ECC6E-645C-4160-8436-A800C4415471}" srcOrd="1" destOrd="0" presId="urn:microsoft.com/office/officeart/2008/layout/LinedList"/>
    <dgm:cxn modelId="{4BD6352F-22E3-4280-9ACB-521711D9B5F0}" type="presParOf" srcId="{725ECC6E-645C-4160-8436-A800C4415471}" destId="{9BB84D74-6FB5-43CF-97E5-80E120C56D86}" srcOrd="0" destOrd="0" presId="urn:microsoft.com/office/officeart/2008/layout/LinedList"/>
    <dgm:cxn modelId="{2D4EA1E9-7EA0-4E87-AE51-568A8C31CB51}" type="presParOf" srcId="{725ECC6E-645C-4160-8436-A800C4415471}" destId="{D9D1E71C-F85E-4033-BB1F-66A7C5B52CD6}" srcOrd="1" destOrd="0" presId="urn:microsoft.com/office/officeart/2008/layout/LinedList"/>
    <dgm:cxn modelId="{489FF9C3-4FFA-4BA8-ABF6-1C229B6E2CB9}" type="presParOf" srcId="{D9D1E71C-F85E-4033-BB1F-66A7C5B52CD6}" destId="{3D940769-153F-4F72-8A35-D01278A04249}" srcOrd="0" destOrd="0" presId="urn:microsoft.com/office/officeart/2008/layout/LinedList"/>
    <dgm:cxn modelId="{B6E93210-774D-406C-825D-A47F4933240F}" type="presParOf" srcId="{D9D1E71C-F85E-4033-BB1F-66A7C5B52CD6}" destId="{86A90212-168E-4077-BE14-3736CC9CF054}" srcOrd="1" destOrd="0" presId="urn:microsoft.com/office/officeart/2008/layout/LinedList"/>
    <dgm:cxn modelId="{618A672C-B007-4E26-BA93-B3B25DB73F38}" type="presParOf" srcId="{86A90212-168E-4077-BE14-3736CC9CF054}" destId="{C09CF0EA-10DE-4F97-9C78-247B8F011546}" srcOrd="0" destOrd="0" presId="urn:microsoft.com/office/officeart/2008/layout/LinedList"/>
    <dgm:cxn modelId="{41B3902B-F489-4021-9EBE-53583F5849FE}" type="presParOf" srcId="{86A90212-168E-4077-BE14-3736CC9CF054}" destId="{B668FFF3-BD7C-4B47-BEB6-3C8FAC82C885}" srcOrd="1" destOrd="0" presId="urn:microsoft.com/office/officeart/2008/layout/LinedList"/>
    <dgm:cxn modelId="{40A93818-6D25-402A-9722-DD411E221C0C}" type="presParOf" srcId="{86A90212-168E-4077-BE14-3736CC9CF054}" destId="{ABB6EC2F-C0EF-4BA9-98CD-F20DDDA10E96}" srcOrd="2" destOrd="0" presId="urn:microsoft.com/office/officeart/2008/layout/LinedList"/>
    <dgm:cxn modelId="{81330D57-C09F-48B8-9C51-23B4B455FDAE}" type="presParOf" srcId="{D9D1E71C-F85E-4033-BB1F-66A7C5B52CD6}" destId="{961703FC-334D-4BD8-9565-17122F804DDC}" srcOrd="2" destOrd="0" presId="urn:microsoft.com/office/officeart/2008/layout/LinedList"/>
    <dgm:cxn modelId="{A9C4D49E-9056-4CE3-B33B-B1B534A94FA2}" type="presParOf" srcId="{D9D1E71C-F85E-4033-BB1F-66A7C5B52CD6}" destId="{18F55481-63B7-4C7B-B94C-BE259EF30BCB}" srcOrd="3" destOrd="0" presId="urn:microsoft.com/office/officeart/2008/layout/LinedList"/>
    <dgm:cxn modelId="{0C498B9B-6B5E-431E-AE34-E850A44E7E0A}" type="presParOf" srcId="{D9D1E71C-F85E-4033-BB1F-66A7C5B52CD6}" destId="{C83ECF93-FF75-4074-838E-69DF2F05C505}" srcOrd="4" destOrd="0" presId="urn:microsoft.com/office/officeart/2008/layout/LinedList"/>
    <dgm:cxn modelId="{838A3A33-B653-4737-ADE0-A5908BCE4708}" type="presParOf" srcId="{C83ECF93-FF75-4074-838E-69DF2F05C505}" destId="{FDD483CB-3AFC-4E9B-B0D4-17D4FCCBF87A}" srcOrd="0" destOrd="0" presId="urn:microsoft.com/office/officeart/2008/layout/LinedList"/>
    <dgm:cxn modelId="{463F03BC-F19D-4716-ADCF-33237E5445BE}" type="presParOf" srcId="{C83ECF93-FF75-4074-838E-69DF2F05C505}" destId="{CCE9CB72-E2C5-483B-BADA-E8C769094D87}" srcOrd="1" destOrd="0" presId="urn:microsoft.com/office/officeart/2008/layout/LinedList"/>
    <dgm:cxn modelId="{81604404-994D-4CF1-83E2-4FBAD00EC298}" type="presParOf" srcId="{C83ECF93-FF75-4074-838E-69DF2F05C505}" destId="{1B08F171-E11A-4D1E-B188-04CE0E95C34F}" srcOrd="2" destOrd="0" presId="urn:microsoft.com/office/officeart/2008/layout/LinedList"/>
    <dgm:cxn modelId="{DA3122E9-AF04-4126-A50B-57B0175819AA}" type="presParOf" srcId="{D9D1E71C-F85E-4033-BB1F-66A7C5B52CD6}" destId="{91FCC9A8-3C78-4AC6-B330-AE5F12447A12}" srcOrd="5" destOrd="0" presId="urn:microsoft.com/office/officeart/2008/layout/LinedList"/>
    <dgm:cxn modelId="{F624241B-4C57-44D2-8DE3-97964597AC2D}" type="presParOf" srcId="{D9D1E71C-F85E-4033-BB1F-66A7C5B52CD6}" destId="{8E34B6F5-5C7E-4CAF-AB35-7E064EA1994D}" srcOrd="6" destOrd="0" presId="urn:microsoft.com/office/officeart/2008/layout/LinedList"/>
    <dgm:cxn modelId="{FE0E2AB6-E2DF-46AA-BD72-2BC86F97C3B6}" type="presParOf" srcId="{D9D1E71C-F85E-4033-BB1F-66A7C5B52CD6}" destId="{F6811241-05C4-4913-B0A5-C52913122DF4}" srcOrd="7" destOrd="0" presId="urn:microsoft.com/office/officeart/2008/layout/LinedList"/>
    <dgm:cxn modelId="{04D8B886-DED6-442F-9874-9EF76CC17279}" type="presParOf" srcId="{F6811241-05C4-4913-B0A5-C52913122DF4}" destId="{E39BF6A4-803A-4EE8-8D06-0738136F656B}" srcOrd="0" destOrd="0" presId="urn:microsoft.com/office/officeart/2008/layout/LinedList"/>
    <dgm:cxn modelId="{C92F6C32-6780-4272-94D8-5302B781E674}" type="presParOf" srcId="{F6811241-05C4-4913-B0A5-C52913122DF4}" destId="{6CE397B0-BE62-4573-AFF5-FB701A6EF61A}" srcOrd="1" destOrd="0" presId="urn:microsoft.com/office/officeart/2008/layout/LinedList"/>
    <dgm:cxn modelId="{E6472E35-DB02-4843-80C9-6B6A63427EE9}" type="presParOf" srcId="{F6811241-05C4-4913-B0A5-C52913122DF4}" destId="{16FF022F-B8DD-4DB1-9A07-C2CCCF1568A8}" srcOrd="2" destOrd="0" presId="urn:microsoft.com/office/officeart/2008/layout/LinedList"/>
    <dgm:cxn modelId="{3D288889-8390-4E68-8BD3-D711153B39A6}" type="presParOf" srcId="{D9D1E71C-F85E-4033-BB1F-66A7C5B52CD6}" destId="{E9FC6AE5-6A77-415D-BCB3-7F0E17CA0327}" srcOrd="8" destOrd="0" presId="urn:microsoft.com/office/officeart/2008/layout/LinedList"/>
    <dgm:cxn modelId="{6DBA103B-6DDB-4DA3-800A-D84CA727E61E}" type="presParOf" srcId="{D9D1E71C-F85E-4033-BB1F-66A7C5B52CD6}" destId="{D753D4E1-0C4D-4181-AA74-560B647CA99F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1B7AF-F095-4659-B8B4-5EE231B88716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317EB-1492-4EE4-97E1-22211FABA1FF}">
      <dsp:nvSpPr>
        <dsp:cNvPr id="0" name=""/>
        <dsp:cNvSpPr/>
      </dsp:nvSpPr>
      <dsp:spPr>
        <a:xfrm>
          <a:off x="0" y="0"/>
          <a:ext cx="2011680" cy="4051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smtClean="0"/>
            <a:t>Informacja dla uczniów</a:t>
          </a:r>
          <a:endParaRPr lang="pl-PL" sz="2800" kern="1200" dirty="0"/>
        </a:p>
      </dsp:txBody>
      <dsp:txXfrm>
        <a:off x="0" y="0"/>
        <a:ext cx="2011680" cy="4051300"/>
      </dsp:txXfrm>
    </dsp:sp>
    <dsp:sp modelId="{7A7A4525-E699-461E-8F0A-0BC58F405C47}">
      <dsp:nvSpPr>
        <dsp:cNvPr id="0" name=""/>
        <dsp:cNvSpPr/>
      </dsp:nvSpPr>
      <dsp:spPr>
        <a:xfrm>
          <a:off x="2162556" y="47624"/>
          <a:ext cx="7895844" cy="95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i="0" kern="1200" dirty="0" smtClean="0"/>
            <a:t>Firmy </a:t>
          </a:r>
          <a:r>
            <a:rPr lang="pl-PL" sz="1900" b="1" i="0" kern="1200" dirty="0" smtClean="0"/>
            <a:t>modowe, </a:t>
          </a:r>
          <a:r>
            <a:rPr lang="pl-PL" sz="1900" b="1" i="0" kern="1200" dirty="0" smtClean="0"/>
            <a:t>to nie tylko projektanci, styliści </a:t>
          </a:r>
          <a:br>
            <a:rPr lang="pl-PL" sz="1900" b="1" i="0" kern="1200" dirty="0" smtClean="0"/>
          </a:br>
          <a:r>
            <a:rPr lang="pl-PL" sz="1900" b="1" i="0" kern="1200" dirty="0" smtClean="0"/>
            <a:t>i </a:t>
          </a:r>
          <a:r>
            <a:rPr lang="pl-PL" sz="1900" b="1" i="0" kern="1200" dirty="0" smtClean="0"/>
            <a:t>fotografowie. </a:t>
          </a:r>
          <a:r>
            <a:rPr lang="pl-PL" sz="1900" b="1" kern="1200" dirty="0" smtClean="0"/>
            <a:t>Zatrudnienie w przemyśle mody, to nie tylko projektowanie i  wybiegi modowe, to także profesjonalizm </a:t>
          </a:r>
          <a:endParaRPr lang="pl-PL" sz="1900" kern="1200" dirty="0"/>
        </a:p>
      </dsp:txBody>
      <dsp:txXfrm>
        <a:off x="2162556" y="47624"/>
        <a:ext cx="7895844" cy="952490"/>
      </dsp:txXfrm>
    </dsp:sp>
    <dsp:sp modelId="{99897106-285E-4810-9DE4-2B2FDCA0BF2B}">
      <dsp:nvSpPr>
        <dsp:cNvPr id="0" name=""/>
        <dsp:cNvSpPr/>
      </dsp:nvSpPr>
      <dsp:spPr>
        <a:xfrm>
          <a:off x="2011680" y="1000115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04A57-A4FD-4E02-9305-F755C9D4F342}">
      <dsp:nvSpPr>
        <dsp:cNvPr id="0" name=""/>
        <dsp:cNvSpPr/>
      </dsp:nvSpPr>
      <dsp:spPr>
        <a:xfrm>
          <a:off x="2162556" y="1047739"/>
          <a:ext cx="7895844" cy="95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i="0" kern="1200" dirty="0" smtClean="0"/>
            <a:t>Osoby związane z branżą mody są fachowcami z różnych dziedzin</a:t>
          </a:r>
          <a:endParaRPr lang="pl-PL" sz="1900" kern="1200" dirty="0"/>
        </a:p>
      </dsp:txBody>
      <dsp:txXfrm>
        <a:off x="2162556" y="1047739"/>
        <a:ext cx="7895844" cy="952490"/>
      </dsp:txXfrm>
    </dsp:sp>
    <dsp:sp modelId="{05E665C7-BF50-4DC0-B31C-B7609A3AA313}">
      <dsp:nvSpPr>
        <dsp:cNvPr id="0" name=""/>
        <dsp:cNvSpPr/>
      </dsp:nvSpPr>
      <dsp:spPr>
        <a:xfrm>
          <a:off x="2011680" y="2000230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9CAC9-9887-4762-9469-615331A44769}">
      <dsp:nvSpPr>
        <dsp:cNvPr id="0" name=""/>
        <dsp:cNvSpPr/>
      </dsp:nvSpPr>
      <dsp:spPr>
        <a:xfrm>
          <a:off x="2162556" y="2047855"/>
          <a:ext cx="7895844" cy="95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 smtClean="0"/>
            <a:t>Uksztaltowanie  umiejętności konstruowania odzieży, profesjonalnego szycia może być źródłem satysfakcji osobistej </a:t>
          </a:r>
          <a:br>
            <a:rPr lang="pl-PL" sz="1900" b="1" kern="1200" dirty="0" smtClean="0"/>
          </a:br>
          <a:r>
            <a:rPr lang="pl-PL" sz="1900" b="1" kern="1200" dirty="0" smtClean="0"/>
            <a:t>i  początkiem interesującej kariery zawodowej</a:t>
          </a:r>
          <a:endParaRPr lang="pl-PL" sz="1900" b="1" kern="1200" dirty="0"/>
        </a:p>
      </dsp:txBody>
      <dsp:txXfrm>
        <a:off x="2162556" y="2047855"/>
        <a:ext cx="7895844" cy="952490"/>
      </dsp:txXfrm>
    </dsp:sp>
    <dsp:sp modelId="{CD75CCB5-B413-4089-A36D-B967F5E40865}">
      <dsp:nvSpPr>
        <dsp:cNvPr id="0" name=""/>
        <dsp:cNvSpPr/>
      </dsp:nvSpPr>
      <dsp:spPr>
        <a:xfrm>
          <a:off x="2011680" y="3000345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0B4DA0-A741-4FE5-868A-F1F18A29459A}">
      <dsp:nvSpPr>
        <dsp:cNvPr id="0" name=""/>
        <dsp:cNvSpPr/>
      </dsp:nvSpPr>
      <dsp:spPr>
        <a:xfrm>
          <a:off x="2162556" y="3047970"/>
          <a:ext cx="7895844" cy="95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900" b="1" kern="1200" dirty="0"/>
        </a:p>
      </dsp:txBody>
      <dsp:txXfrm>
        <a:off x="2162556" y="3047970"/>
        <a:ext cx="7895844" cy="952490"/>
      </dsp:txXfrm>
    </dsp:sp>
    <dsp:sp modelId="{AADA0FE6-C1E9-4086-B452-457FA958D20E}">
      <dsp:nvSpPr>
        <dsp:cNvPr id="0" name=""/>
        <dsp:cNvSpPr/>
      </dsp:nvSpPr>
      <dsp:spPr>
        <a:xfrm>
          <a:off x="2011680" y="4000460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82476-055D-4A19-A4FA-206E156FDF1B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B84D74-6FB5-43CF-97E5-80E120C56D86}">
      <dsp:nvSpPr>
        <dsp:cNvPr id="0" name=""/>
        <dsp:cNvSpPr/>
      </dsp:nvSpPr>
      <dsp:spPr>
        <a:xfrm>
          <a:off x="0" y="0"/>
          <a:ext cx="2011680" cy="4051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kern="1200" dirty="0" smtClean="0"/>
            <a:t>Przemysł mody to nie tylko pokazy mody, projektowanie ubiorów, wybiegi, kolekcje, </a:t>
          </a:r>
          <a:r>
            <a:rPr lang="pl-PL" sz="2200" kern="1200" dirty="0" smtClean="0"/>
            <a:t/>
          </a:r>
          <a:br>
            <a:rPr lang="pl-PL" sz="2200" kern="1200" dirty="0" smtClean="0"/>
          </a:br>
          <a:r>
            <a:rPr lang="pl-PL" sz="2200" b="1" kern="1200" dirty="0" smtClean="0"/>
            <a:t>to </a:t>
          </a:r>
          <a:r>
            <a:rPr lang="pl-PL" sz="2200" b="1" kern="1200" dirty="0" smtClean="0"/>
            <a:t>przede </a:t>
          </a:r>
          <a:r>
            <a:rPr lang="pl-PL" sz="2200" b="1" kern="1200" dirty="0" smtClean="0"/>
            <a:t>wszystkim: </a:t>
          </a:r>
          <a:endParaRPr lang="pl-PL" sz="2200" b="1" kern="1200" dirty="0"/>
        </a:p>
      </dsp:txBody>
      <dsp:txXfrm>
        <a:off x="0" y="0"/>
        <a:ext cx="2011680" cy="4051300"/>
      </dsp:txXfrm>
    </dsp:sp>
    <dsp:sp modelId="{B668FFF3-BD7C-4B47-BEB6-3C8FAC82C885}">
      <dsp:nvSpPr>
        <dsp:cNvPr id="0" name=""/>
        <dsp:cNvSpPr/>
      </dsp:nvSpPr>
      <dsp:spPr>
        <a:xfrm>
          <a:off x="2162556" y="63301"/>
          <a:ext cx="7895844" cy="1266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kern="1200" dirty="0" smtClean="0">
              <a:solidFill>
                <a:srgbClr val="C00000"/>
              </a:solidFill>
            </a:rPr>
            <a:t>specjalistyczna wiedza</a:t>
          </a:r>
          <a:endParaRPr lang="pl-PL" sz="3700" kern="1200" dirty="0">
            <a:solidFill>
              <a:srgbClr val="C00000"/>
            </a:solidFill>
          </a:endParaRPr>
        </a:p>
      </dsp:txBody>
      <dsp:txXfrm>
        <a:off x="2162556" y="63301"/>
        <a:ext cx="7895844" cy="1266031"/>
      </dsp:txXfrm>
    </dsp:sp>
    <dsp:sp modelId="{961703FC-334D-4BD8-9565-17122F804DDC}">
      <dsp:nvSpPr>
        <dsp:cNvPr id="0" name=""/>
        <dsp:cNvSpPr/>
      </dsp:nvSpPr>
      <dsp:spPr>
        <a:xfrm>
          <a:off x="2011680" y="1329332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E9CB72-E2C5-483B-BADA-E8C769094D87}">
      <dsp:nvSpPr>
        <dsp:cNvPr id="0" name=""/>
        <dsp:cNvSpPr/>
      </dsp:nvSpPr>
      <dsp:spPr>
        <a:xfrm>
          <a:off x="2162556" y="1392634"/>
          <a:ext cx="7895844" cy="1266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kern="1200" dirty="0" smtClean="0">
              <a:solidFill>
                <a:srgbClr val="C00000"/>
              </a:solidFill>
            </a:rPr>
            <a:t>unikatowe umiejętności praktyczne</a:t>
          </a:r>
          <a:endParaRPr lang="pl-PL" sz="3700" kern="1200" dirty="0">
            <a:solidFill>
              <a:srgbClr val="C00000"/>
            </a:solidFill>
          </a:endParaRPr>
        </a:p>
      </dsp:txBody>
      <dsp:txXfrm>
        <a:off x="2162556" y="1392634"/>
        <a:ext cx="7895844" cy="1266031"/>
      </dsp:txXfrm>
    </dsp:sp>
    <dsp:sp modelId="{91FCC9A8-3C78-4AC6-B330-AE5F12447A12}">
      <dsp:nvSpPr>
        <dsp:cNvPr id="0" name=""/>
        <dsp:cNvSpPr/>
      </dsp:nvSpPr>
      <dsp:spPr>
        <a:xfrm>
          <a:off x="2011680" y="2658665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397B0-BE62-4573-AFF5-FB701A6EF61A}">
      <dsp:nvSpPr>
        <dsp:cNvPr id="0" name=""/>
        <dsp:cNvSpPr/>
      </dsp:nvSpPr>
      <dsp:spPr>
        <a:xfrm>
          <a:off x="2162556" y="2721967"/>
          <a:ext cx="7895844" cy="1266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kern="1200" dirty="0" smtClean="0">
              <a:solidFill>
                <a:srgbClr val="C00000"/>
              </a:solidFill>
            </a:rPr>
            <a:t>nowoczesność i innowacje</a:t>
          </a:r>
          <a:endParaRPr lang="pl-PL" sz="3700" kern="1200" dirty="0">
            <a:solidFill>
              <a:srgbClr val="C00000"/>
            </a:solidFill>
          </a:endParaRPr>
        </a:p>
      </dsp:txBody>
      <dsp:txXfrm>
        <a:off x="2162556" y="2721967"/>
        <a:ext cx="7895844" cy="1266031"/>
      </dsp:txXfrm>
    </dsp:sp>
    <dsp:sp modelId="{E9FC6AE5-6A77-415D-BCB3-7F0E17CA0327}">
      <dsp:nvSpPr>
        <dsp:cNvPr id="0" name=""/>
        <dsp:cNvSpPr/>
      </dsp:nvSpPr>
      <dsp:spPr>
        <a:xfrm>
          <a:off x="2011680" y="3987998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82171C-69B5-402B-9AC8-1818A9912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487B17-5288-4C94-BBEC-CB43C75E4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3B4889-C376-4D25-B5A9-56C8758EE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74E937-3AA8-4CF0-BD07-2EE075CB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BF2361A-AF02-4D46-AF5C-7E1618AA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38887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5818D7-5DD0-44D4-BEA1-C38B18D0B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AD4D02-2D8E-4AB6-8E9A-E9D17400E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9CB607-71FE-488C-969A-3D643F08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A0CC64-650B-4F60-8FCF-831A9CE3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BA8CED9-4C07-4D4C-AACF-03F6A5B84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878774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A5D1DE-7CF5-40CD-8734-92CBDC36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E19867-03D4-4629-8043-D59DED5FC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08360B-ACE3-44BF-8290-23C1354C3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843AAB-1EA2-4B23-A474-64A28E14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3C91EE-68EA-44F7-B121-B81F8444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702204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07EBC3-7522-4DCC-BF17-5B2C42AEE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D9880A-B007-44B7-AA9F-F00285C62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B7A6EF7-9D92-4034-AD5E-E068683FB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027BB31-B37D-43F4-B226-AF751A9D5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A0C03FC-7D6E-4D45-AC09-9BA263DA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7ADDB6B-58F4-4735-B003-6EF57BA0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579351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1DA65C-A4A9-4B24-9468-207DD86AD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BE81BD3-4DB3-455B-934B-416CE15A2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327401C-7FA1-4B80-8B14-252423FE2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AE2AEA7-97F5-4834-A827-A875F4E384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220D00F-293C-41A4-8059-540E506765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0A3A58C-65D8-46F8-9F83-DA3FCA028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2CCEB1F-A2BE-48F5-92EF-A24B65834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02B778C-9233-4C52-93FD-1F69BE7E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475373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8C6615-2ADC-4E4E-A0E7-7D110FA4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00A0F23-3328-432C-9ABF-5D8F4494A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02D04B0-D6C0-4557-ACA9-69E7EC70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096C10F-4D3C-4CF1-A999-9859BD74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07255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6F47F36-BF37-4266-8470-BCE21959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8AD239-D66F-4187-967F-EA786B2B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4AECF1-D330-402E-9AF4-DA781371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007852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9118A-D493-4529-9613-E328D53A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668BA3-6DDD-44E6-9F8C-B70989BA9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D70D0FF-D739-47F3-8B5B-E14636B4F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80BFE18-17D8-49EF-A334-1C44ABDE9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D67E9D-71EC-4049-A422-B5DB88DA0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3551A7C-86B6-419E-83AD-D97E4547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847918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0A56B0-7EA3-447B-9E8B-C51F5DBBF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99B3E91-5939-45A5-9EFA-A8064B5959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FEE0CC0-94A9-428D-97CB-C3F7487CF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CD25AAC-9724-47E4-870C-D4E224EF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0601689-DF4E-4AC0-A2B0-2662E8E8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2FB85D3-448F-44B3-9DEA-27B93C24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37784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405801-AA93-4DF2-9825-99D0213CD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AD93B61-52F6-4C42-A69E-3ACD0AE67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07ED74F-53D8-4B3D-89E7-54C51A63A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31C2202-D1F4-4518-B844-C841D4E63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28E5363-ABCB-4758-A9B8-35E6ABF8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01549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35AC4E6-BF12-4E69-85A2-DE7627486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19C0D5F-E022-4A30-91B1-31780179C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15B9B9-8B5B-4168-B4DB-E47225AEA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88F5A9-6C50-4866-93DB-48952605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B62B1F6-2539-48E8-9E75-2CD90725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407798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284890-85D2-4D7B-8EF5-15A9C1DB8F42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132792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F5661D-6934-4B32-B92C-470368BF1EC6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23584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F822A4-8DA6-4447-9B1F-C5DB58435268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479856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8D31E-DCDA-41A7-9C67-C4B11B94D21D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23658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3762C0-B258-48F1-ADE6-176B4174CCDD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46091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919A6-33EB-49BD-A62F-1FA56B9F9712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03607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E7D1B-D673-4CF6-8672-009D42ABD2A0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963517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16AA21-1863-4931-97CB-99D0A168701B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345776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72C379-9A7C-4C87-A116-CBE9F58B04C5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081210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157CC2-0FC8-4686-B024-99790E0F5162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614179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764DA5-CD3D-4590-A511-FCD3BC7A793E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5777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2C701D1-7FCE-4116-9A07-599655842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802769-BB82-4721-9122-8958E1531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0865372-8DFD-4D9E-AFB6-695A57771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77A99-37E8-4D88-804A-2E973998EF5B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D0BC9-F21B-420A-8881-A461E4132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E4AD73-6BD1-4F45-833C-D6DC919ED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8195F-7995-4DDD-AA12-69488CB71F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521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64C608-40B1-4030-A28D-5B74BC98ADCE}" type="datetimeFigureOut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 Condensed" panose="020606030504050201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 Condensed" panose="020606030504050201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9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goldenmark.com/pl/mysaver/polski-rynek-tekstylny-i-odziezowy/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argi.lodz.pl/targi/275-ii-targi-technicznych-wyrobow-wlokienniczych/4059-ciekawostki-z-branzy" TargetMode="Externa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9DD1E-F8A7-4918-85B6-11AB02725161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0AC6E9A-E3A5-40BF-A71A-35400BACF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187" y="5949281"/>
            <a:ext cx="7152805" cy="715959"/>
          </a:xfrm>
          <a:prstGeom prst="rect">
            <a:avLst/>
          </a:prstGeom>
        </p:spPr>
      </p:pic>
      <p:pic>
        <p:nvPicPr>
          <p:cNvPr id="7" name="Obraz 5">
            <a:extLst>
              <a:ext uri="{FF2B5EF4-FFF2-40B4-BE49-F238E27FC236}">
                <a16:creationId xmlns:a16="http://schemas.microsoft.com/office/drawing/2014/main" id="{B704A4E0-ADE7-4571-B9CD-8462671A8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051" y="1384016"/>
            <a:ext cx="1732741" cy="115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Obraz 1">
            <a:extLst>
              <a:ext uri="{FF2B5EF4-FFF2-40B4-BE49-F238E27FC236}">
                <a16:creationId xmlns:a16="http://schemas.microsoft.com/office/drawing/2014/main" id="{8F9C1A3E-42DE-47A6-91A3-817D9B848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051" y="2659040"/>
            <a:ext cx="1732740" cy="11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90201ED6-9005-4100-B0F7-3C421A8A1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816" y="-400109"/>
            <a:ext cx="385192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2600" b="1" i="1" dirty="0">
              <a:solidFill>
                <a:srgbClr val="98480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2600" b="1" i="1" dirty="0">
              <a:solidFill>
                <a:srgbClr val="98480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i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Dni Kariery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i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sektorze odzieżowo – tekstylnym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i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WRZEŚNIA 2019 r.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dirty="0">
              <a:latin typeface="Arial" panose="020B06040202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B9470DF-AC74-47DE-9DB5-725C36C0F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824" y="2292875"/>
            <a:ext cx="385192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600" b="1" dirty="0">
                <a:solidFill>
                  <a:srgbClr val="E36C0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"RAZEM DLA PRZEMYSŁU MODY"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dirty="0"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0D87326-4B42-4AB1-A87B-8419632D3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824" y="3754279"/>
            <a:ext cx="3779912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altLang="pl-PL" sz="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>
                <a:solidFill>
                  <a:srgbClr val="98480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CENTRALNE MUZEUM WŁÓKIENNICTWA</a:t>
            </a:r>
            <a:endParaRPr lang="pl-PL" altLang="pl-PL" sz="2000" b="1" dirty="0">
              <a:solidFill>
                <a:srgbClr val="984806"/>
              </a:solidFill>
              <a:ea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2000" b="1" dirty="0">
                <a:solidFill>
                  <a:srgbClr val="984806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ul. Piotrkowska 282  </a:t>
            </a:r>
            <a:r>
              <a:rPr lang="pl-PL" altLang="pl-PL" sz="2000" b="1" dirty="0" smtClean="0">
                <a:solidFill>
                  <a:srgbClr val="984806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Łódź</a:t>
            </a:r>
            <a:r>
              <a:rPr lang="pl-PL" altLang="pl-PL" sz="600" dirty="0" smtClean="0">
                <a:latin typeface="Arial" panose="020B0604020202020204" pitchFamily="34" charset="0"/>
              </a:rPr>
              <a:t> </a:t>
            </a:r>
            <a:endParaRPr lang="pl-PL" altLang="pl-PL" dirty="0">
              <a:latin typeface="Arial" panose="020B0604020202020204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EBA1F9E-CE7B-4D67-8974-E57B825ECD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7529" y="260649"/>
            <a:ext cx="2438611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958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Zostań kreatorem </a:t>
            </a:r>
            <a:br>
              <a:rPr lang="pl-PL" dirty="0" smtClean="0"/>
            </a:br>
            <a:r>
              <a:rPr lang="pl-PL" dirty="0" smtClean="0"/>
              <a:t>DLA przemysłu mody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i="1" dirty="0" smtClean="0"/>
              <a:t>Małgorzata Sienna – Ośrodek Doradztwa </a:t>
            </a:r>
            <a:r>
              <a:rPr lang="pl-PL" i="1" dirty="0" smtClean="0"/>
              <a:t>Zawodowego </a:t>
            </a: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 smtClean="0"/>
              <a:t>w Łódzkim Centrum Doskonalenia  Nauczycieli i Kształcenia Praktycznego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570857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Kreować?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2745232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</a:rPr>
              <a:t>powodować powstanie </a:t>
            </a:r>
            <a:r>
              <a:rPr lang="pl-PL" dirty="0" smtClean="0">
                <a:solidFill>
                  <a:srgbClr val="C00000"/>
                </a:solidFill>
              </a:rPr>
              <a:t>czegoś   </a:t>
            </a:r>
            <a:r>
              <a:rPr lang="pl-PL" dirty="0" smtClean="0"/>
              <a:t>(słownik języka polskiego</a:t>
            </a:r>
            <a:r>
              <a:rPr lang="pl-PL" dirty="0" smtClean="0"/>
              <a:t>)</a:t>
            </a:r>
            <a:r>
              <a:rPr lang="pl-PL" sz="1600" dirty="0" smtClean="0"/>
              <a:t>, </a:t>
            </a:r>
            <a:endParaRPr lang="pl-PL" sz="1600" dirty="0" smtClean="0"/>
          </a:p>
          <a:p>
            <a:r>
              <a:rPr lang="pl-PL" dirty="0" smtClean="0"/>
              <a:t>za </a:t>
            </a:r>
            <a:r>
              <a:rPr lang="pl-PL" dirty="0"/>
              <a:t>kreatywne uważa się te branże, które są oparte na </a:t>
            </a:r>
            <a:r>
              <a:rPr lang="pl-PL" b="1" dirty="0"/>
              <a:t>indywidualnej </a:t>
            </a:r>
            <a:r>
              <a:rPr lang="pl-PL" b="1" dirty="0" smtClean="0"/>
              <a:t>twórczości, zdolnościach </a:t>
            </a:r>
            <a:r>
              <a:rPr lang="pl-PL" b="1" dirty="0"/>
              <a:t>i talencie, a ponadto ze względu na wytwarzaną wartość intelektualną mają </a:t>
            </a:r>
            <a:r>
              <a:rPr lang="pl-PL" b="1" dirty="0" smtClean="0"/>
              <a:t>potencjał tworzenia </a:t>
            </a:r>
            <a:r>
              <a:rPr lang="pl-PL" b="1" dirty="0"/>
              <a:t>nowych miejsc pracy i kreowania określonego </a:t>
            </a:r>
            <a:r>
              <a:rPr lang="pl-PL" b="1" dirty="0" smtClean="0"/>
              <a:t>dochodu (</a:t>
            </a:r>
            <a:r>
              <a:rPr lang="pl-PL" sz="1400" dirty="0"/>
              <a:t>według definicji proponowanej przez brytyjski </a:t>
            </a:r>
            <a:r>
              <a:rPr lang="pl-PL" sz="1400" dirty="0" err="1"/>
              <a:t>Department</a:t>
            </a:r>
            <a:r>
              <a:rPr lang="pl-PL" sz="1400" dirty="0"/>
              <a:t> for </a:t>
            </a:r>
            <a:r>
              <a:rPr lang="pl-PL" sz="1400" dirty="0" err="1"/>
              <a:t>Culture</a:t>
            </a:r>
            <a:r>
              <a:rPr lang="pl-PL" sz="1400" dirty="0"/>
              <a:t>, Media and </a:t>
            </a:r>
            <a:r>
              <a:rPr lang="pl-PL" sz="1400" dirty="0" smtClean="0"/>
              <a:t>Sport:</a:t>
            </a:r>
            <a:endParaRPr lang="pl-PL" sz="1400" b="1" dirty="0"/>
          </a:p>
        </p:txBody>
      </p:sp>
      <p:pic>
        <p:nvPicPr>
          <p:cNvPr id="1026" name="Picture 2" descr="Krawieckie, ZawÃ³d, Substancje, SzyÄ, MateriaÅ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69" y="4469389"/>
            <a:ext cx="3280631" cy="218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klep, Krawcowa, Fabryka, SzyÄ, WÄt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" y="4469390"/>
            <a:ext cx="3270471" cy="218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klep OdzieÅ¼owy, Sklep, Boutiq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60" y="4469390"/>
            <a:ext cx="3281680" cy="219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554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 często zdarza się, że myślisz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o </a:t>
            </a:r>
            <a:r>
              <a:rPr lang="pl-PL" dirty="0"/>
              <a:t>swojej </a:t>
            </a:r>
            <a:r>
              <a:rPr lang="pl-PL" dirty="0" smtClean="0"/>
              <a:t>PRZYSZŁEJ pracy</a:t>
            </a:r>
            <a:r>
              <a:rPr lang="pl-PL" dirty="0"/>
              <a:t>? </a:t>
            </a:r>
          </a:p>
        </p:txBody>
      </p:sp>
      <p:sp>
        <p:nvSpPr>
          <p:cNvPr id="4" name="Tytu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Czy wiesz </a:t>
            </a:r>
            <a:r>
              <a:rPr lang="pl-PL" dirty="0"/>
              <a:t>czego </a:t>
            </a:r>
            <a:r>
              <a:rPr lang="pl-PL" dirty="0" smtClean="0"/>
              <a:t>chcesz?, </a:t>
            </a:r>
            <a:br>
              <a:rPr lang="pl-PL" dirty="0" smtClean="0"/>
            </a:br>
            <a:r>
              <a:rPr lang="pl-PL" dirty="0" smtClean="0"/>
              <a:t>jakie </a:t>
            </a:r>
            <a:r>
              <a:rPr lang="pl-PL" dirty="0"/>
              <a:t>umiejętności </a:t>
            </a:r>
            <a:r>
              <a:rPr lang="pl-PL" dirty="0" smtClean="0"/>
              <a:t>reprezentujesz?,  </a:t>
            </a:r>
          </a:p>
          <a:p>
            <a:r>
              <a:rPr lang="pl-PL" dirty="0" smtClean="0"/>
              <a:t>jakich umiejętności potrzebujesz? </a:t>
            </a:r>
          </a:p>
          <a:p>
            <a:r>
              <a:rPr lang="pl-PL" dirty="0"/>
              <a:t>Czy jesteś osobą, która poważnie myśli </a:t>
            </a:r>
            <a:br>
              <a:rPr lang="pl-PL" dirty="0"/>
            </a:br>
            <a:r>
              <a:rPr lang="pl-PL" dirty="0"/>
              <a:t>o swoim życiu zawodowym?</a:t>
            </a:r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pPr marL="0" indent="0">
              <a:buNone/>
            </a:pPr>
            <a:r>
              <a:rPr lang="pl-PL" sz="6000" dirty="0" smtClean="0">
                <a:solidFill>
                  <a:schemeClr val="accent6">
                    <a:lumMod val="75000"/>
                  </a:schemeClr>
                </a:solidFill>
              </a:rPr>
              <a:t>Przemysł mody czeka na Ciebie</a:t>
            </a:r>
            <a:endParaRPr lang="pl-PL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30" name="Picture 6" descr="Herb, Åcierki, OdzieÅ¼, Ubran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855" y="1453197"/>
            <a:ext cx="2428875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79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 jakiej przyczyny warto związać się zawodowo z przemysłem mody?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nowe technologie </a:t>
            </a:r>
            <a:r>
              <a:rPr lang="pl-PL" dirty="0"/>
              <a:t>i </a:t>
            </a:r>
            <a:r>
              <a:rPr lang="pl-PL" dirty="0" smtClean="0"/>
              <a:t>innowacje</a:t>
            </a:r>
          </a:p>
          <a:p>
            <a:r>
              <a:rPr lang="pl-PL" dirty="0" smtClean="0"/>
              <a:t>nowoczesne miejsca </a:t>
            </a:r>
            <a:r>
              <a:rPr lang="pl-PL" dirty="0"/>
              <a:t>pracy, nie </a:t>
            </a:r>
            <a:r>
              <a:rPr lang="pl-PL" dirty="0" smtClean="0"/>
              <a:t>odbiegające </a:t>
            </a:r>
            <a:r>
              <a:rPr lang="pl-PL" dirty="0"/>
              <a:t>standardem od innych </a:t>
            </a:r>
            <a:r>
              <a:rPr lang="pl-PL" dirty="0" smtClean="0"/>
              <a:t>branż</a:t>
            </a:r>
          </a:p>
          <a:p>
            <a:r>
              <a:rPr lang="pl-PL" dirty="0"/>
              <a:t> </a:t>
            </a:r>
            <a:r>
              <a:rPr lang="pl-PL" dirty="0" smtClean="0"/>
              <a:t>rynek </a:t>
            </a:r>
            <a:r>
              <a:rPr lang="pl-PL" dirty="0"/>
              <a:t>wzornictwa stanowi jeden z głównych komponentów wchodzących w skład </a:t>
            </a:r>
            <a:r>
              <a:rPr lang="pl-PL" dirty="0" smtClean="0"/>
              <a:t>sektora kreatywnego </a:t>
            </a:r>
            <a:r>
              <a:rPr lang="pl-PL" dirty="0"/>
              <a:t>w </a:t>
            </a:r>
            <a:r>
              <a:rPr lang="pl-PL" dirty="0" smtClean="0"/>
              <a:t>Polsce</a:t>
            </a:r>
          </a:p>
          <a:p>
            <a:r>
              <a:rPr lang="pl-PL" dirty="0" smtClean="0"/>
              <a:t>branża </a:t>
            </a:r>
            <a:r>
              <a:rPr lang="pl-PL" dirty="0"/>
              <a:t>modowa rozwija </a:t>
            </a:r>
            <a:r>
              <a:rPr lang="pl-PL" dirty="0" smtClean="0"/>
              <a:t>się i </a:t>
            </a:r>
            <a:r>
              <a:rPr lang="pl-PL" dirty="0"/>
              <a:t>różnicuje wewnętrznie w sposób niezwykle </a:t>
            </a:r>
            <a:r>
              <a:rPr lang="pl-PL" dirty="0" smtClean="0"/>
              <a:t>dynamiczny</a:t>
            </a:r>
            <a:endParaRPr lang="pl-PL" dirty="0"/>
          </a:p>
        </p:txBody>
      </p:sp>
      <p:pic>
        <p:nvPicPr>
          <p:cNvPr id="2054" name="Picture 6" descr="Znalezione obrazy dla zapytania innowacje w przemyÅle mody graf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871" y="4661565"/>
            <a:ext cx="2628329" cy="204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nalezione obrazy dla zapytania innowacje w przemyÅle mody graf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11" y="4661565"/>
            <a:ext cx="2886075" cy="204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ymbol zastępczy zawartości 2"/>
          <p:cNvSpPr txBox="1">
            <a:spLocks/>
          </p:cNvSpPr>
          <p:nvPr/>
        </p:nvSpPr>
        <p:spPr>
          <a:xfrm>
            <a:off x="1069848" y="7626444"/>
            <a:ext cx="10058400" cy="4714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nowe technologie i innowacje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nowoczesne miejsca pracy, nie odbiegające standardem od innych branż.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1" name="Picture 10" descr="Znalezione obrazy dla zapytania innowacje w przemyÅle mody grafi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74772"/>
            <a:ext cx="2619375" cy="202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2791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rgbClr val="FFC000"/>
                </a:solidFill>
              </a:rPr>
              <a:t>https://www.money.pl/gospodarka/wiadomosci/artykul/rynek-modowy-w-polsce-branza-odziezowa,75,0,2394443.html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474720" y="2034032"/>
            <a:ext cx="7653528" cy="454964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 smtClean="0"/>
              <a:t>...</a:t>
            </a:r>
            <a:r>
              <a:rPr lang="pl-PL" sz="2400" dirty="0" smtClean="0"/>
              <a:t>rynek </a:t>
            </a:r>
            <a:r>
              <a:rPr lang="pl-PL" sz="2400" dirty="0"/>
              <a:t>mody w Polsce staje się ogromną siłą gospodarczą. </a:t>
            </a:r>
            <a:endParaRPr lang="pl-PL" sz="2400" dirty="0" smtClean="0"/>
          </a:p>
          <a:p>
            <a:pPr marL="0" indent="0" algn="just">
              <a:buNone/>
            </a:pPr>
            <a:r>
              <a:rPr lang="pl-PL" sz="2400" dirty="0" smtClean="0"/>
              <a:t>Szacuje </a:t>
            </a:r>
            <a:r>
              <a:rPr lang="pl-PL" sz="2400" dirty="0"/>
              <a:t>się, że w 2020 roku branża odzieżowe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i </a:t>
            </a:r>
            <a:r>
              <a:rPr lang="pl-PL" sz="2400" dirty="0"/>
              <a:t>obuwnicza </a:t>
            </a:r>
            <a:r>
              <a:rPr lang="pl-PL" sz="2400" dirty="0" smtClean="0"/>
              <a:t>osiągnie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sz="2400" dirty="0" smtClean="0"/>
              <a:t> </a:t>
            </a:r>
            <a:r>
              <a:rPr lang="pl-PL" sz="2400" dirty="0"/>
              <a:t>43,2 mld </a:t>
            </a:r>
            <a:r>
              <a:rPr lang="pl-PL" sz="2400" dirty="0" smtClean="0"/>
              <a:t>złotych</a:t>
            </a:r>
          </a:p>
          <a:p>
            <a:pPr marL="0" indent="0" algn="just">
              <a:buNone/>
            </a:pPr>
            <a:r>
              <a:rPr lang="pl-PL" sz="2400" dirty="0" smtClean="0"/>
              <a:t>…polski </a:t>
            </a:r>
            <a:r>
              <a:rPr lang="pl-PL" sz="2400" dirty="0"/>
              <a:t>rynek modowy to nie tylko ogromne przedsiębiorstwa, ale także marki luksusowe. </a:t>
            </a:r>
            <a:endParaRPr lang="pl-PL" sz="2400" dirty="0" smtClean="0"/>
          </a:p>
          <a:p>
            <a:pPr marL="0" indent="0" algn="just">
              <a:buNone/>
            </a:pPr>
            <a:r>
              <a:rPr lang="pl-PL" sz="2400" dirty="0" smtClean="0"/>
              <a:t>Branża </a:t>
            </a:r>
            <a:r>
              <a:rPr lang="pl-PL" sz="2400" dirty="0"/>
              <a:t>modowa ma przed sobą ogromne perspektywy, głównie poprzez dynamiczny rozwój. </a:t>
            </a:r>
            <a:endParaRPr lang="pl-PL" sz="2400" dirty="0" smtClean="0"/>
          </a:p>
          <a:p>
            <a:pPr marL="0" indent="0" algn="just">
              <a:buNone/>
            </a:pPr>
            <a:r>
              <a:rPr lang="pl-PL" sz="2400" dirty="0" smtClean="0"/>
              <a:t>Rynek </a:t>
            </a:r>
            <a:r>
              <a:rPr lang="pl-PL" sz="2400" dirty="0"/>
              <a:t>rośnie o co najmniej 5–6 proc. rocznie, co oznacza, że powstaje coraz więcej podmiotów specjalizujących się w branży </a:t>
            </a:r>
            <a:r>
              <a:rPr lang="pl-PL" sz="2400" dirty="0" smtClean="0"/>
              <a:t>modowej. </a:t>
            </a:r>
            <a:endParaRPr lang="pl-PL" sz="2400" dirty="0"/>
          </a:p>
        </p:txBody>
      </p:sp>
      <p:pic>
        <p:nvPicPr>
          <p:cNvPr id="5122" name="Picture 2" descr="Zaabsorbowany, KsiÄÅ¼ka, Dziewczy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11997"/>
            <a:ext cx="3474720" cy="348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562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45208" y="764183"/>
            <a:ext cx="6745232" cy="3295477"/>
          </a:xfrm>
        </p:spPr>
        <p:txBody>
          <a:bodyPr/>
          <a:lstStyle/>
          <a:p>
            <a:r>
              <a:rPr lang="pl-PL" dirty="0" smtClean="0"/>
              <a:t>Na rynku pracy liczą się specjaliści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03118" y="5767440"/>
            <a:ext cx="4336626" cy="1066800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rgbClr val="C00000"/>
                </a:solidFill>
              </a:rPr>
              <a:t>Przemysł mody to dobry wybór</a:t>
            </a:r>
            <a:endParaRPr lang="pl-PL" sz="36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PrzemysÅÃ³w, Proces, InÅ¼ynier, Mecha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361" y="2692552"/>
            <a:ext cx="3044477" cy="232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.shutterstock.com/image-photo/engineering-students-working-lab-student-260nw-3644352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362" y="5020057"/>
            <a:ext cx="3044477" cy="223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mage.shutterstock.com/image-photo/architect-man-working-laptop-blueprintsengineer-260nw-5268391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795" y="4490721"/>
            <a:ext cx="3250565" cy="25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kaniny Tapicerskie, Austral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360" y="117118"/>
            <a:ext cx="3044478" cy="257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79591" y="407432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Specjalista - człowiek </a:t>
            </a:r>
            <a:r>
              <a:rPr kumimoji="0" lang="pl-PL" sz="24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odznaczający się gruntowną znajomością jakiejś dziedziny</a:t>
            </a:r>
            <a:endParaRPr kumimoji="0" lang="pl-PL" sz="24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329544" y="184549"/>
            <a:ext cx="52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Fachowiec - specjalista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 jakiejś dziedzinie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778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b="1" dirty="0"/>
              <a:t>Przedsiębiorstwa tekstylne i przemysłu mody </a:t>
            </a:r>
            <a:r>
              <a:rPr lang="pl-PL" sz="3200" b="1" dirty="0" smtClean="0"/>
              <a:t>szukają </a:t>
            </a:r>
            <a:r>
              <a:rPr lang="pl-PL" sz="3200" b="1" dirty="0"/>
              <a:t>świetnie wykształconych, znających realia produkcji i kreatywnych inżynierów, </a:t>
            </a:r>
            <a:r>
              <a:rPr lang="pl-PL" sz="3200" b="1" dirty="0" smtClean="0"/>
              <a:t> </a:t>
            </a:r>
            <a:r>
              <a:rPr lang="pl-PL" sz="3200" b="1" dirty="0"/>
              <a:t>techników i operatorów nowoczesnych, skomputeryzowanych maszyn i </a:t>
            </a:r>
            <a:r>
              <a:rPr lang="pl-PL" sz="3200" b="1" dirty="0" smtClean="0"/>
              <a:t>urządzeń</a:t>
            </a: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G</a:t>
            </a:r>
            <a:r>
              <a:rPr lang="pl-PL" dirty="0" smtClean="0"/>
              <a:t>łówną </a:t>
            </a:r>
            <a:r>
              <a:rPr lang="pl-PL" dirty="0"/>
              <a:t>przyczyną braków kadrowych przemysłu tekstylno-odzieżowego jest niewiedza młodych ludzi i ich rodziców, jakie szanse daje praca w tym przemyśle i jak atrakcyjna jest to branża.</a:t>
            </a:r>
          </a:p>
        </p:txBody>
      </p:sp>
    </p:spTree>
    <p:extLst>
      <p:ext uri="{BB962C8B-B14F-4D97-AF65-F5344CB8AC3E}">
        <p14:creationId xmlns:p14="http://schemas.microsoft.com/office/powerpoint/2010/main" val="3618631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Specjaliści potrzebni od zaraz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69848" y="1696720"/>
            <a:ext cx="10058400" cy="4475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Przemysł </a:t>
            </a:r>
            <a:r>
              <a:rPr lang="pl-PL" sz="2400" b="1" dirty="0" smtClean="0"/>
              <a:t>mody, wybrane obszary zatrudnienia:</a:t>
            </a:r>
          </a:p>
          <a:p>
            <a:r>
              <a:rPr lang="pl-PL" sz="2400" dirty="0" smtClean="0"/>
              <a:t>badanie </a:t>
            </a:r>
            <a:r>
              <a:rPr lang="pl-PL" sz="2400" dirty="0"/>
              <a:t>i </a:t>
            </a:r>
            <a:r>
              <a:rPr lang="pl-PL" sz="2400" dirty="0" smtClean="0"/>
              <a:t>prognozowanie </a:t>
            </a:r>
            <a:r>
              <a:rPr lang="pl-PL" sz="2400" dirty="0"/>
              <a:t>potrzeb </a:t>
            </a:r>
            <a:r>
              <a:rPr lang="pl-PL" sz="2400" dirty="0" smtClean="0"/>
              <a:t>odbiorców</a:t>
            </a:r>
          </a:p>
          <a:p>
            <a:r>
              <a:rPr lang="pl-PL" sz="2400" dirty="0" smtClean="0"/>
              <a:t>dostarczanie </a:t>
            </a:r>
            <a:r>
              <a:rPr lang="pl-PL" sz="2400" dirty="0"/>
              <a:t>odbiorcom </a:t>
            </a:r>
            <a:r>
              <a:rPr lang="pl-PL" sz="2400" dirty="0" smtClean="0"/>
              <a:t>produktów</a:t>
            </a:r>
          </a:p>
          <a:p>
            <a:r>
              <a:rPr lang="pl-PL" sz="2400" dirty="0" smtClean="0"/>
              <a:t>działalność </a:t>
            </a:r>
            <a:r>
              <a:rPr lang="pl-PL" sz="2400" dirty="0"/>
              <a:t>związana z dostarczaniem materiałów skórzanych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i </a:t>
            </a:r>
            <a:r>
              <a:rPr lang="pl-PL" sz="2400" dirty="0"/>
              <a:t>tekstylnych do </a:t>
            </a:r>
            <a:r>
              <a:rPr lang="pl-PL" sz="2400" dirty="0" smtClean="0"/>
              <a:t>produkcji wyrobów</a:t>
            </a:r>
          </a:p>
          <a:p>
            <a:r>
              <a:rPr lang="pl-PL" sz="2400" dirty="0" smtClean="0"/>
              <a:t>procesy związane z </a:t>
            </a:r>
            <a:r>
              <a:rPr lang="pl-PL" sz="2400" dirty="0"/>
              <a:t>diagnozowaniem potrzeb odbiorców, </a:t>
            </a:r>
            <a:endParaRPr lang="pl-PL" sz="2400" dirty="0" smtClean="0"/>
          </a:p>
          <a:p>
            <a:r>
              <a:rPr lang="pl-PL" sz="2400" dirty="0" smtClean="0"/>
              <a:t>projektowanie, </a:t>
            </a:r>
            <a:r>
              <a:rPr lang="pl-PL" sz="2400" dirty="0"/>
              <a:t>w tym </a:t>
            </a:r>
            <a:r>
              <a:rPr lang="pl-PL" sz="2400" dirty="0" smtClean="0"/>
              <a:t> innowacyjnych materiałów</a:t>
            </a:r>
          </a:p>
          <a:p>
            <a:r>
              <a:rPr lang="pl-PL" sz="2400" dirty="0"/>
              <a:t>p</a:t>
            </a:r>
            <a:r>
              <a:rPr lang="pl-PL" sz="2400" dirty="0" smtClean="0"/>
              <a:t>rodukcja  materiałów, wyrobów gotowych</a:t>
            </a:r>
          </a:p>
          <a:p>
            <a:r>
              <a:rPr lang="pl-PL" sz="2400" dirty="0" smtClean="0"/>
              <a:t>usługi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144570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Kogo potrzebuje przemysł mody?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5400" dirty="0" smtClean="0"/>
              <a:t>Techników</a:t>
            </a:r>
          </a:p>
          <a:p>
            <a:r>
              <a:rPr lang="pl-PL" sz="5400" dirty="0" smtClean="0"/>
              <a:t>Inżynierów</a:t>
            </a:r>
          </a:p>
          <a:p>
            <a:r>
              <a:rPr lang="pl-PL" sz="5400" dirty="0" smtClean="0"/>
              <a:t>Pracowników produkcyjnych</a:t>
            </a:r>
            <a:endParaRPr lang="pl-PL" sz="5400" dirty="0"/>
          </a:p>
        </p:txBody>
      </p:sp>
      <p:pic>
        <p:nvPicPr>
          <p:cNvPr id="7170" name="Picture 2" descr="https://image.shutterstock.com/image-photo/side-view-portrait-young-man-260nw-725385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7443"/>
            <a:ext cx="3369310" cy="241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age.shutterstock.com/image-photo/doctor-hand-taking-blood-sample-260nw-11142446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310" y="4617443"/>
            <a:ext cx="3555612" cy="253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image.shutterstock.com/image-photo/mannequin-basted-jacket-by-tailor-260nw-10148880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922" y="4617443"/>
            <a:ext cx="37147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2975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pracodawcy doceniają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18008" y="1920240"/>
            <a:ext cx="3999992" cy="4358640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lvl="0"/>
            <a:r>
              <a:rPr lang="pl-PL" b="1" dirty="0">
                <a:solidFill>
                  <a:srgbClr val="002060"/>
                </a:solidFill>
              </a:rPr>
              <a:t>Skuteczną komunikację</a:t>
            </a: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Życzliwość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Pokorę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Samoświadomość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Zaangażowanie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Pasję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Rozumienie celu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Autentyczność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Otwartość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Odpowiedzialność</a:t>
            </a:r>
            <a:endParaRPr lang="pl-PL" dirty="0">
              <a:solidFill>
                <a:srgbClr val="002060"/>
              </a:solidFill>
            </a:endParaRPr>
          </a:p>
          <a:p>
            <a:pPr lvl="0"/>
            <a:r>
              <a:rPr lang="pl-PL" b="1" dirty="0">
                <a:solidFill>
                  <a:srgbClr val="002060"/>
                </a:solidFill>
              </a:rPr>
              <a:t>Poczucie celu</a:t>
            </a:r>
            <a:endParaRPr lang="pl-PL" dirty="0">
              <a:solidFill>
                <a:srgbClr val="002060"/>
              </a:solidFill>
            </a:endParaRPr>
          </a:p>
          <a:p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7958328" y="1849120"/>
            <a:ext cx="3999992" cy="435864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Skuteczną komunikację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Życzliwość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Pokorę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Samoświadomość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Zaangażowanie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Pasję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Rozumienie celu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Autentyczność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Otwartość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Odpowiedzialność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Poczucie celu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0" y="2093976"/>
            <a:ext cx="3741928" cy="392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26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80004" y="512064"/>
            <a:ext cx="8226552" cy="1609344"/>
          </a:xfrm>
        </p:spPr>
        <p:txBody>
          <a:bodyPr/>
          <a:lstStyle/>
          <a:p>
            <a:r>
              <a:rPr lang="pl-PL" dirty="0" smtClean="0"/>
              <a:t>Jesteś uczniem, Będziesz pracownikiem lub pracodawcą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58160" y="2121408"/>
            <a:ext cx="4216400" cy="4543552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fontAlgn="base"/>
            <a:r>
              <a:rPr lang="pl-PL" b="1" dirty="0"/>
              <a:t>Ścieżka kariery zawodowej po ukończeniu specjalizacji "Projektowanie ubioru i zarządzanie technologią":</a:t>
            </a:r>
            <a:endParaRPr lang="pl-PL" dirty="0"/>
          </a:p>
          <a:p>
            <a:pPr fontAlgn="base"/>
            <a:r>
              <a:rPr lang="pl-PL" dirty="0"/>
              <a:t>Koordynator i manager produktu</a:t>
            </a:r>
          </a:p>
          <a:p>
            <a:pPr fontAlgn="base"/>
            <a:r>
              <a:rPr lang="pl-PL" dirty="0" err="1"/>
              <a:t>Merchandiser</a:t>
            </a:r>
            <a:r>
              <a:rPr lang="pl-PL" dirty="0"/>
              <a:t> i manager kolekcji</a:t>
            </a:r>
          </a:p>
          <a:p>
            <a:pPr fontAlgn="base"/>
            <a:r>
              <a:rPr lang="pl-PL" dirty="0"/>
              <a:t>Specjalista do spraw zakupów materiałów bądź kolekcji</a:t>
            </a:r>
          </a:p>
          <a:p>
            <a:pPr fontAlgn="base"/>
            <a:r>
              <a:rPr lang="pl-PL" dirty="0"/>
              <a:t>Specjalista od technologii i konstrukcji z przygotowaniem kreatywnym</a:t>
            </a:r>
          </a:p>
          <a:p>
            <a:pPr fontAlgn="base"/>
            <a:r>
              <a:rPr lang="pl-PL" dirty="0"/>
              <a:t>Samodzielny </a:t>
            </a:r>
            <a:r>
              <a:rPr lang="pl-PL" dirty="0" smtClean="0"/>
              <a:t>przedsiębiorca</a:t>
            </a:r>
          </a:p>
          <a:p>
            <a:pPr marL="0" indent="0" fontAlgn="base">
              <a:buNone/>
            </a:pPr>
            <a:r>
              <a:rPr lang="pl-PL" sz="1500" i="1" dirty="0" smtClean="0">
                <a:solidFill>
                  <a:srgbClr val="002060"/>
                </a:solidFill>
              </a:rPr>
              <a:t>Źródło: Viamoda.edu.pl</a:t>
            </a:r>
            <a:endParaRPr lang="pl-PL" sz="15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3080" name="Picture 8" descr="Sowa, KsiÄÅ¼ek, Wiedzy, MÄdroÅÄ, Badanie, Uniwersyt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" y="2995181"/>
            <a:ext cx="2668905" cy="293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rostokąt 15"/>
          <p:cNvSpPr/>
          <p:nvPr/>
        </p:nvSpPr>
        <p:spPr>
          <a:xfrm>
            <a:off x="7477760" y="2121408"/>
            <a:ext cx="4409440" cy="452431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Ścieżka kariery zawodowej po ukończeniu specjalności "Komunikacja w modzie i projektowanie marki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":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Specjalista marketingu i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brand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manager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Specjalista do spraw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retailu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i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visual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merchandisingu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Specjalista od trendów w komunikacji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Promotor mody – praca w fachowych mediach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modowych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Dyrektor kreatywny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Samodzielny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przedsiębiorca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Źródło: </a:t>
            </a:r>
            <a:r>
              <a:rPr kumimoji="0" lang="pl-PL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Viamoda.edu.pl</a:t>
            </a:r>
            <a:endParaRPr kumimoji="0" lang="pl-PL" sz="1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herit"/>
              <a:ea typeface="+mn-ea"/>
              <a:cs typeface="+mn-cs"/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59760" cy="257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89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Jak </a:t>
            </a:r>
            <a:r>
              <a:rPr lang="pl-PL" b="1" dirty="0"/>
              <a:t>zarządzać swoją karierą zawodową?</a:t>
            </a:r>
            <a:br>
              <a:rPr lang="pl-PL" b="1" dirty="0"/>
            </a:b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562" y="5630629"/>
            <a:ext cx="8614395" cy="9815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1069975" y="2120900"/>
            <a:ext cx="10058400" cy="3192463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/>
              <a:t>uwolnij swój potencjał (poznaj siebie, swoje predyspozycje, możliwości </a:t>
            </a:r>
            <a:br>
              <a:rPr lang="pl-PL" sz="2400" dirty="0"/>
            </a:br>
            <a:r>
              <a:rPr lang="pl-PL" sz="2400" dirty="0"/>
              <a:t>i ograniczenia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na </a:t>
            </a:r>
            <a:r>
              <a:rPr lang="pl-PL" sz="2400" dirty="0"/>
              <a:t>każdym etapie nauki i pracy </a:t>
            </a:r>
            <a:r>
              <a:rPr lang="pl-PL" sz="2400" dirty="0" smtClean="0"/>
              <a:t>działaj </a:t>
            </a:r>
            <a:r>
              <a:rPr lang="pl-PL" sz="2400" dirty="0"/>
              <a:t>w zgodzie ze </a:t>
            </a:r>
            <a:r>
              <a:rPr lang="pl-PL" sz="2400" dirty="0" smtClean="0"/>
              <a:t>sobą</a:t>
            </a:r>
            <a:endParaRPr lang="pl-PL" sz="2400" dirty="0"/>
          </a:p>
          <a:p>
            <a:r>
              <a:rPr lang="pl-PL" sz="2400" dirty="0"/>
              <a:t>p</a:t>
            </a:r>
            <a:r>
              <a:rPr lang="pl-PL" sz="2400" dirty="0" smtClean="0"/>
              <a:t>rezentuj postawę proaktywną</a:t>
            </a:r>
          </a:p>
          <a:p>
            <a:r>
              <a:rPr lang="pl-PL" sz="2400" dirty="0" smtClean="0"/>
              <a:t>korzystaj </a:t>
            </a:r>
            <a:r>
              <a:rPr lang="pl-PL" sz="2400" dirty="0"/>
              <a:t>z wiedzy i doświadczeń </a:t>
            </a:r>
            <a:r>
              <a:rPr lang="pl-PL" sz="2400" dirty="0" smtClean="0"/>
              <a:t>innych</a:t>
            </a:r>
          </a:p>
          <a:p>
            <a:r>
              <a:rPr lang="pl-PL" sz="2400" dirty="0" smtClean="0"/>
              <a:t>obserwuj rynek pracy</a:t>
            </a:r>
          </a:p>
          <a:p>
            <a:r>
              <a:rPr lang="pl-PL" sz="2400" dirty="0" smtClean="0"/>
              <a:t>aktualizuj </a:t>
            </a:r>
            <a:r>
              <a:rPr lang="pl-PL" sz="2400" dirty="0"/>
              <a:t>swoje cele, </a:t>
            </a:r>
            <a:r>
              <a:rPr lang="pl-PL" sz="2400" dirty="0" smtClean="0"/>
              <a:t>rozwijaj </a:t>
            </a:r>
            <a:r>
              <a:rPr lang="pl-PL" sz="2400" dirty="0"/>
              <a:t>talenty i w pełni </a:t>
            </a:r>
            <a:r>
              <a:rPr lang="pl-PL" sz="2400" dirty="0" smtClean="0"/>
              <a:t>wykorzystuj </a:t>
            </a:r>
            <a:r>
              <a:rPr lang="pl-PL" sz="2400" dirty="0"/>
              <a:t>własny </a:t>
            </a:r>
            <a:r>
              <a:rPr lang="pl-PL" sz="2400" dirty="0" smtClean="0"/>
              <a:t>potencjał</a:t>
            </a:r>
          </a:p>
          <a:p>
            <a:r>
              <a:rPr lang="pl-PL" sz="2400" dirty="0" smtClean="0"/>
              <a:t>Rozwijaj umiejętności adaptacyjne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24943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49296" y="267969"/>
            <a:ext cx="9198864" cy="1609344"/>
          </a:xfrm>
        </p:spPr>
        <p:txBody>
          <a:bodyPr/>
          <a:lstStyle/>
          <a:p>
            <a:r>
              <a:rPr lang="pl-PL" dirty="0" smtClean="0"/>
              <a:t>Perspektywa rodziców i uczniów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169920" y="1706880"/>
            <a:ext cx="7958328" cy="4465320"/>
          </a:xfrm>
        </p:spPr>
        <p:txBody>
          <a:bodyPr/>
          <a:lstStyle/>
          <a:p>
            <a:r>
              <a:rPr lang="pl-PL" sz="2400" dirty="0" smtClean="0"/>
              <a:t>Brak rzetelnej wiedzy na temat różnorodności firm </a:t>
            </a:r>
            <a:endParaRPr lang="pl-PL" sz="2400" dirty="0" smtClean="0"/>
          </a:p>
          <a:p>
            <a:pPr marL="0" indent="0">
              <a:buNone/>
            </a:pPr>
            <a:r>
              <a:rPr lang="pl-PL" sz="2400" dirty="0"/>
              <a:t> </a:t>
            </a:r>
            <a:r>
              <a:rPr lang="pl-PL" sz="2400" dirty="0" smtClean="0"/>
              <a:t>  </a:t>
            </a:r>
            <a:r>
              <a:rPr lang="pl-PL" sz="2400" dirty="0" smtClean="0"/>
              <a:t>i </a:t>
            </a:r>
            <a:r>
              <a:rPr lang="pl-PL" sz="2400" dirty="0" smtClean="0"/>
              <a:t>rozwoju branży</a:t>
            </a:r>
          </a:p>
          <a:p>
            <a:r>
              <a:rPr lang="pl-PL" sz="2400" dirty="0" smtClean="0"/>
              <a:t>Fałszywe </a:t>
            </a:r>
            <a:r>
              <a:rPr lang="pl-PL" sz="2400" dirty="0" smtClean="0"/>
              <a:t>przekonania na temat rozwoju branży</a:t>
            </a:r>
            <a:endParaRPr lang="pl-PL" sz="2400" dirty="0" smtClean="0"/>
          </a:p>
          <a:p>
            <a:r>
              <a:rPr lang="pl-PL" sz="2400" dirty="0" smtClean="0"/>
              <a:t>Bardzo duży wpływ rodziców na decyzje dotyczące wyboru dalszej ścieżki kształcenia</a:t>
            </a:r>
            <a:br>
              <a:rPr lang="pl-PL" sz="2400" dirty="0" smtClean="0"/>
            </a:br>
            <a:r>
              <a:rPr lang="pl-PL" sz="2400" dirty="0" smtClean="0"/>
              <a:t>8-klasistów </a:t>
            </a:r>
          </a:p>
          <a:p>
            <a:r>
              <a:rPr lang="pl-PL" sz="2400" dirty="0" smtClean="0"/>
              <a:t> Nieznajomość ścieżek rozwoju w przemyśle mody</a:t>
            </a:r>
            <a:endParaRPr lang="pl-PL" sz="2400" dirty="0" smtClean="0"/>
          </a:p>
          <a:p>
            <a:endParaRPr lang="pl-PL" dirty="0"/>
          </a:p>
        </p:txBody>
      </p:sp>
      <p:pic>
        <p:nvPicPr>
          <p:cNvPr id="1026" name="Picture 2" descr="Rodzina, Dzieci, Ojciec, Matka, Ochro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8" y="3286251"/>
            <a:ext cx="2740660" cy="274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kona, Rodzina, Samotnym Rodzicem, Mat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" y="468374"/>
            <a:ext cx="2817876" cy="281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2711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 smtClean="0"/>
              <a:t>Czego potrzebują uczniowie i </a:t>
            </a:r>
            <a:r>
              <a:rPr lang="pl-PL" sz="4000" dirty="0" smtClean="0"/>
              <a:t>rodzice</a:t>
            </a:r>
            <a:r>
              <a:rPr lang="pl-PL" sz="4000" dirty="0" smtClean="0"/>
              <a:t>, aby uwierzyć, że warto rozwijać się w przemyśle mody?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69848" y="2324608"/>
            <a:ext cx="10058400" cy="3263392"/>
          </a:xfrm>
          <a:ln>
            <a:solidFill>
              <a:srgbClr val="002060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pl-PL" sz="11200" dirty="0" smtClean="0"/>
              <a:t>Informacji </a:t>
            </a:r>
            <a:r>
              <a:rPr lang="pl-PL" sz="11200" dirty="0"/>
              <a:t>o</a:t>
            </a:r>
            <a:r>
              <a:rPr lang="pl-PL" sz="11200" dirty="0" smtClean="0"/>
              <a:t> współczesnym obrazie pracy w branży</a:t>
            </a:r>
            <a:endParaRPr lang="pl-PL" sz="11200" dirty="0"/>
          </a:p>
          <a:p>
            <a:r>
              <a:rPr lang="pl-PL" sz="11200" dirty="0" smtClean="0"/>
              <a:t>Wiedzy o możliwościach kształcenia i zatrudnienia</a:t>
            </a:r>
          </a:p>
          <a:p>
            <a:r>
              <a:rPr lang="pl-PL" sz="11200" dirty="0" smtClean="0"/>
              <a:t>Spotkań z absolwentami szkół funkcjonującymi </a:t>
            </a:r>
            <a:br>
              <a:rPr lang="pl-PL" sz="11200" dirty="0" smtClean="0"/>
            </a:br>
            <a:r>
              <a:rPr lang="pl-PL" sz="11200" dirty="0" smtClean="0"/>
              <a:t>w branży</a:t>
            </a:r>
          </a:p>
          <a:p>
            <a:r>
              <a:rPr lang="pl-PL" sz="11200" dirty="0" smtClean="0"/>
              <a:t>Rozmów z pracodawcami</a:t>
            </a:r>
          </a:p>
          <a:p>
            <a:r>
              <a:rPr lang="pl-PL" sz="11200" dirty="0" smtClean="0"/>
              <a:t>Interesujących konferencji, iventów, konkursów</a:t>
            </a:r>
          </a:p>
          <a:p>
            <a:r>
              <a:rPr lang="pl-PL" sz="11200" dirty="0" smtClean="0"/>
              <a:t>Edukacji przedzawodowej</a:t>
            </a:r>
          </a:p>
          <a:p>
            <a:endParaRPr lang="pl-PL" sz="3200" dirty="0" smtClean="0"/>
          </a:p>
          <a:p>
            <a:endParaRPr lang="pl-PL" sz="3200" dirty="0" smtClean="0"/>
          </a:p>
          <a:p>
            <a:pPr marL="0" indent="0">
              <a:buNone/>
            </a:pPr>
            <a:r>
              <a:rPr lang="pl-PL" sz="3200" dirty="0" smtClean="0"/>
              <a:t> </a:t>
            </a:r>
          </a:p>
          <a:p>
            <a:endParaRPr lang="pl-PL" sz="3200" dirty="0" smtClean="0"/>
          </a:p>
          <a:p>
            <a:endParaRPr lang="pl-PL" sz="3200" dirty="0" smtClean="0"/>
          </a:p>
          <a:p>
            <a:endParaRPr lang="pl-PL" sz="3200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222248" y="3444240"/>
            <a:ext cx="10058400" cy="2001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>
          <a:xfrm>
            <a:off x="1069848" y="5720080"/>
            <a:ext cx="10136632" cy="6807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pl-PL" sz="1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Czy Państwo polecają swoim dzieciom karierę edukacyjną </a:t>
            </a:r>
            <a:br>
              <a:rPr kumimoji="0" lang="pl-PL" sz="1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</a:br>
            <a:r>
              <a:rPr kumimoji="0" lang="pl-PL" sz="1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 zawodową w szeroko pojętym przemyśle mody?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1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422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9648" y="484632"/>
            <a:ext cx="10930128" cy="140512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Wymagania psychofizyczne</a:t>
            </a:r>
            <a:br>
              <a:rPr lang="pl-PL" dirty="0" smtClean="0"/>
            </a:br>
            <a:r>
              <a:rPr lang="pl-PL" dirty="0" smtClean="0"/>
              <a:t>technik przemysłu mody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AUTOMATY SZWALNICZE JAPSEW A-9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" y="-336805"/>
            <a:ext cx="2667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307975" y="2190496"/>
            <a:ext cx="11884025" cy="4667504"/>
          </a:xfrm>
        </p:spPr>
        <p:txBody>
          <a:bodyPr>
            <a:normAutofit/>
          </a:bodyPr>
          <a:lstStyle/>
          <a:p>
            <a:r>
              <a:rPr lang="pl-PL" sz="2400" b="0" dirty="0">
                <a:solidFill>
                  <a:schemeClr val="accent6">
                    <a:lumMod val="75000"/>
                  </a:schemeClr>
                </a:solidFill>
              </a:rPr>
              <a:t>Osoba wykonująca </a:t>
            </a: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ten</a:t>
            </a: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</a:rPr>
              <a:t>zawód powinna być przede </a:t>
            </a: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wszystkim: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dokładna</a:t>
            </a: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</a:rPr>
              <a:t>, spostrzegawcza i posiadać rozwinięty zmysł estetyczny, ponieważ pośrednio lub bezpośrednio wynikiem jej pracy jest produkt, który ma zadowolić klienta. </a:t>
            </a:r>
            <a:endParaRPr lang="pl-PL" sz="24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Przy </a:t>
            </a: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</a:rPr>
              <a:t>konstruowaniu i projektowaniu ubrań szczególnie przydatna jest wyobraźnia przestrzenna, kreatywność i zdolności plastyczne. </a:t>
            </a:r>
            <a:endParaRPr lang="pl-PL" sz="24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</a:rPr>
              <a:t>Istotną cechą przy nadzorowaniu produkcji wyrobów odzieżowych są umiejętności kierownicze oraz uzdolnienia techniczne (nadzorowanie pracy maszyn), a także umiejętność współdziałania i postępowania z ludźmi w pracy zespołowej. </a:t>
            </a:r>
            <a:endParaRPr lang="pl-PL" sz="24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2400" b="0" dirty="0" smtClean="0">
                <a:solidFill>
                  <a:schemeClr val="accent6">
                    <a:lumMod val="75000"/>
                  </a:schemeClr>
                </a:solidFill>
              </a:rPr>
              <a:t>Technik </a:t>
            </a:r>
            <a:r>
              <a:rPr lang="pl-PL" sz="2400" b="0" dirty="0">
                <a:solidFill>
                  <a:schemeClr val="accent6">
                    <a:lumMod val="75000"/>
                  </a:schemeClr>
                </a:solidFill>
              </a:rPr>
              <a:t>przemysłu mody, który zajmuje się promocją i organizowaniem dystrybucji towaru powinien być osobą komunikatywną, umiejącą nawiązywać kontakt z ludźmi, otwartą, samodzielną i nastawioną na działanie.</a:t>
            </a:r>
          </a:p>
        </p:txBody>
      </p:sp>
      <p:sp>
        <p:nvSpPr>
          <p:cNvPr id="13" name="AutoShape 6" descr="Znalezione obrazy dla zapytania automatyka w krawiectw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4" name="AutoShape 8" descr="Znalezione obrazy dla zapytania automatyka w krawiectwi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" name="AutoShape 10" descr="Znalezione obrazy dla zapytania automatyka w krawiectwie"/>
          <p:cNvSpPr>
            <a:spLocks noChangeAspect="1" noChangeArrowheads="1"/>
          </p:cNvSpPr>
          <p:nvPr/>
        </p:nvSpPr>
        <p:spPr bwMode="auto">
          <a:xfrm>
            <a:off x="468313" y="160337"/>
            <a:ext cx="296862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204" name="Picture 12" descr="Znalezione obrazy dla zapytania automatyka w krawiectwi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213" y="26416"/>
            <a:ext cx="2695787" cy="202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203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dirty="0"/>
              <a:t>Z danych ec.europa.eu wynika, że sektor włókienniczy i odzieżowy jest istotną częścią europejskiego przemysłu wytwórczego, odgrywając kluczową rolę w gospodarce i dobrobycie społecznym w wielu regionach Europy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1600" dirty="0">
                <a:hlinkClick r:id="rId2"/>
              </a:rPr>
              <a:t>https://goldenmark.com/pl/mysaver/polski-rynek-tekstylny-i-odziezowy/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411558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Nowoczesny Przemysł Włókienniczy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Mody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8791353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225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Już dziś Zainteresuj się szeroko pojętym przemysłem mody</a:t>
            </a: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0699653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203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Ciekawostki </a:t>
            </a:r>
            <a:br>
              <a:rPr lang="pl-PL" dirty="0" smtClean="0"/>
            </a:br>
            <a:r>
              <a:rPr lang="pl-PL" sz="1800" dirty="0" smtClean="0">
                <a:hlinkClick r:id="rId2"/>
              </a:rPr>
              <a:t>http</a:t>
            </a:r>
            <a:r>
              <a:rPr lang="pl-PL" sz="1800" dirty="0">
                <a:hlinkClick r:id="rId2"/>
              </a:rPr>
              <a:t>://www.targi.lodz.pl/targi/275-ii-targi-technicznych-wyrobow-wlokienniczych/4059-ciekawostki-z-branzy</a:t>
            </a:r>
            <a:endParaRPr lang="pl-PL" sz="18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i="1" dirty="0"/>
              <a:t>Innowacyjna tkanina z wykończeniem odstraszającym komary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pl-PL" dirty="0" smtClean="0"/>
              <a:t>W Białymstoku produkuje się innowacyjną tkaninę </a:t>
            </a:r>
            <a:r>
              <a:rPr lang="pl-PL" dirty="0"/>
              <a:t>z wykończeniem odstraszającym komary, kleszcze i wszelkie </a:t>
            </a:r>
            <a:r>
              <a:rPr lang="pl-PL" dirty="0" smtClean="0"/>
              <a:t>insekty.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wykończeniu tkaniny zastosowano specjalną substancję chroniącą przed ukąszeniami owadów przenoszących choroby zakaźne. Tkanina cieszy się ogromnym zainteresowaniem.</a:t>
            </a:r>
          </a:p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err="1" smtClean="0"/>
              <a:t>Geotekstylia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pl-PL" dirty="0" smtClean="0"/>
              <a:t>Szerokie </a:t>
            </a:r>
            <a:r>
              <a:rPr lang="pl-PL" dirty="0"/>
              <a:t>zastosowanie włóknin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drogownictwie - na 1 km autostrady wykorzystuje się ok. 30 km </a:t>
            </a:r>
            <a:r>
              <a:rPr lang="pl-PL" dirty="0" err="1"/>
              <a:t>geotekstyliów</a:t>
            </a:r>
            <a:r>
              <a:rPr lang="pl-PL" dirty="0"/>
              <a:t>, które zdecydowanie podnoszą jakość budowli,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 </a:t>
            </a:r>
            <a:r>
              <a:rPr lang="pl-PL" dirty="0"/>
              <a:t>zmniejszają koszty budowy drogi.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budownictwie np. tradycyjny żelbet zbrojeniowy zastępuje się dużo trwalszym i lepszym </a:t>
            </a:r>
            <a:r>
              <a:rPr lang="pl-PL" dirty="0" err="1"/>
              <a:t>tekstilbetonem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5279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Zawód pasją 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sz="2800" b="1" dirty="0">
                <a:solidFill>
                  <a:schemeClr val="accent3">
                    <a:lumMod val="75000"/>
                  </a:schemeClr>
                </a:solidFill>
              </a:rPr>
              <a:t>Spraw, aby praca </a:t>
            </a:r>
            <a:r>
              <a:rPr lang="pl-PL" sz="2800" b="1" dirty="0" smtClean="0">
                <a:solidFill>
                  <a:schemeClr val="accent3">
                    <a:lumMod val="75000"/>
                  </a:schemeClr>
                </a:solidFill>
              </a:rPr>
              <a:t>sprawiała </a:t>
            </a:r>
            <a:r>
              <a:rPr lang="pl-PL" sz="2800" b="1" dirty="0">
                <a:solidFill>
                  <a:schemeClr val="accent3">
                    <a:lumMod val="75000"/>
                  </a:schemeClr>
                </a:solidFill>
              </a:rPr>
              <a:t>Ci przyjemność</a:t>
            </a:r>
          </a:p>
          <a:p>
            <a:endParaRPr lang="pl-PL" dirty="0"/>
          </a:p>
        </p:txBody>
      </p:sp>
      <p:sp>
        <p:nvSpPr>
          <p:cNvPr id="11" name="Tytuł 1"/>
          <p:cNvSpPr>
            <a:spLocks noGrp="1"/>
          </p:cNvSpPr>
          <p:nvPr>
            <p:ph idx="1"/>
          </p:nvPr>
        </p:nvSpPr>
        <p:spPr>
          <a:xfrm>
            <a:off x="1082040" y="2052320"/>
            <a:ext cx="6324600" cy="2824480"/>
          </a:xfrm>
        </p:spPr>
        <p:txBody>
          <a:bodyPr>
            <a:normAutofit/>
          </a:bodyPr>
          <a:lstStyle/>
          <a:p>
            <a:r>
              <a:rPr lang="pl-PL" sz="6600" dirty="0" smtClean="0">
                <a:latin typeface="Bahnschrift SemiBold Condensed" panose="020B0502040204020203" pitchFamily="34" charset="0"/>
              </a:rPr>
              <a:t>Zostań kreatorem </a:t>
            </a:r>
            <a:br>
              <a:rPr lang="pl-PL" sz="6600" dirty="0" smtClean="0">
                <a:latin typeface="Bahnschrift SemiBold Condensed" panose="020B0502040204020203" pitchFamily="34" charset="0"/>
              </a:rPr>
            </a:br>
            <a:r>
              <a:rPr lang="pl-PL" sz="6600" dirty="0" smtClean="0">
                <a:latin typeface="Bahnschrift SemiBold Condensed" panose="020B0502040204020203" pitchFamily="34" charset="0"/>
              </a:rPr>
              <a:t>DLA przemysłu mody</a:t>
            </a:r>
            <a:endParaRPr lang="pl-PL" sz="66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289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rewniana czcionk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717</Words>
  <Application>Microsoft Office PowerPoint</Application>
  <PresentationFormat>Panoramiczny</PresentationFormat>
  <Paragraphs>159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21</vt:i4>
      </vt:variant>
    </vt:vector>
  </HeadingPairs>
  <TitlesOfParts>
    <vt:vector size="34" baseType="lpstr">
      <vt:lpstr>Arial</vt:lpstr>
      <vt:lpstr>Bahnschrift SemiBold Condensed</vt:lpstr>
      <vt:lpstr>Calibri</vt:lpstr>
      <vt:lpstr>Calibri Light</vt:lpstr>
      <vt:lpstr>inherit</vt:lpstr>
      <vt:lpstr>Open Sans</vt:lpstr>
      <vt:lpstr>Rockwell</vt:lpstr>
      <vt:lpstr>Rockwell Condensed</vt:lpstr>
      <vt:lpstr>Times New Roman</vt:lpstr>
      <vt:lpstr>Ubuntu</vt:lpstr>
      <vt:lpstr>Wingdings</vt:lpstr>
      <vt:lpstr>Motyw pakietu Office</vt:lpstr>
      <vt:lpstr>Drewniana czcionka</vt:lpstr>
      <vt:lpstr>Prezentacja programu PowerPoint</vt:lpstr>
      <vt:lpstr>Zostań kreatorem  DLA przemysłu mody</vt:lpstr>
      <vt:lpstr>Kreować? </vt:lpstr>
      <vt:lpstr>Czy często zdarza się, że myślisz  o swojej PRZYSZŁEJ pracy? </vt:lpstr>
      <vt:lpstr>Z jakiej przyczyny warto związać się zawodowo z przemysłem mody?</vt:lpstr>
      <vt:lpstr>https://www.money.pl/gospodarka/wiadomosci/artykul/rynek-modowy-w-polsce-branza-odziezowa,75,0,2394443.html</vt:lpstr>
      <vt:lpstr>Na rynku pracy liczą się specjaliści</vt:lpstr>
      <vt:lpstr>Przedsiębiorstwa tekstylne i przemysłu mody szukają świetnie wykształconych, znających realia produkcji i kreatywnych inżynierów,  techników i operatorów nowoczesnych, skomputeryzowanych maszyn i urządzeń</vt:lpstr>
      <vt:lpstr>Specjaliści potrzebni od zaraz</vt:lpstr>
      <vt:lpstr>Kogo potrzebuje przemysł mody?</vt:lpstr>
      <vt:lpstr>pracodawcy doceniają</vt:lpstr>
      <vt:lpstr>Jesteś uczniem, Będziesz pracownikiem lub pracodawcą</vt:lpstr>
      <vt:lpstr> Jak zarządzać swoją karierą zawodową? </vt:lpstr>
      <vt:lpstr>Perspektywa rodziców i uczniów</vt:lpstr>
      <vt:lpstr>Czego potrzebują uczniowie i rodzice, aby uwierzyć, że warto rozwijać się w przemyśle mody?</vt:lpstr>
      <vt:lpstr>Wymagania psychofizyczne technik przemysłu mody</vt:lpstr>
      <vt:lpstr>Z danych ec.europa.eu wynika, że sektor włókienniczy i odzieżowy jest istotną częścią europejskiego przemysłu wytwórczego, odgrywając kluczową rolę w gospodarce i dobrobycie społecznym w wielu regionach Europy</vt:lpstr>
      <vt:lpstr>Nowoczesny Przemysł Włókienniczy  i Mody</vt:lpstr>
      <vt:lpstr>Już dziś Zainteresuj się szeroko pojętym przemysłem mody</vt:lpstr>
      <vt:lpstr>Ciekawostki  http://www.targi.lodz.pl/targi/275-ii-targi-technicznych-wyrobow-wlokienniczych/4059-ciekawostki-z-branzy</vt:lpstr>
      <vt:lpstr>Zawód pasją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Aleksandra Krysiak</dc:creator>
  <cp:lastModifiedBy>admin</cp:lastModifiedBy>
  <cp:revision>9</cp:revision>
  <dcterms:created xsi:type="dcterms:W3CDTF">2019-09-09T07:37:37Z</dcterms:created>
  <dcterms:modified xsi:type="dcterms:W3CDTF">2019-09-09T20:39:38Z</dcterms:modified>
</cp:coreProperties>
</file>